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65" r:id="rId1"/>
  </p:sldMasterIdLst>
  <p:notesMasterIdLst>
    <p:notesMasterId r:id="rId44"/>
  </p:notesMasterIdLst>
  <p:handoutMasterIdLst>
    <p:handoutMasterId r:id="rId45"/>
  </p:handoutMasterIdLst>
  <p:sldIdLst>
    <p:sldId id="256" r:id="rId2"/>
    <p:sldId id="341" r:id="rId3"/>
    <p:sldId id="545" r:id="rId4"/>
    <p:sldId id="477" r:id="rId5"/>
    <p:sldId id="578" r:id="rId6"/>
    <p:sldId id="579" r:id="rId7"/>
    <p:sldId id="580" r:id="rId8"/>
    <p:sldId id="581" r:id="rId9"/>
    <p:sldId id="582" r:id="rId10"/>
    <p:sldId id="583" r:id="rId11"/>
    <p:sldId id="614" r:id="rId12"/>
    <p:sldId id="584" r:id="rId13"/>
    <p:sldId id="585" r:id="rId14"/>
    <p:sldId id="586" r:id="rId15"/>
    <p:sldId id="587" r:id="rId16"/>
    <p:sldId id="588" r:id="rId17"/>
    <p:sldId id="589" r:id="rId18"/>
    <p:sldId id="590" r:id="rId19"/>
    <p:sldId id="591" r:id="rId20"/>
    <p:sldId id="592" r:id="rId21"/>
    <p:sldId id="593" r:id="rId22"/>
    <p:sldId id="594" r:id="rId23"/>
    <p:sldId id="595" r:id="rId24"/>
    <p:sldId id="596" r:id="rId25"/>
    <p:sldId id="597" r:id="rId26"/>
    <p:sldId id="598" r:id="rId27"/>
    <p:sldId id="599" r:id="rId28"/>
    <p:sldId id="600" r:id="rId29"/>
    <p:sldId id="601" r:id="rId30"/>
    <p:sldId id="602" r:id="rId31"/>
    <p:sldId id="603" r:id="rId32"/>
    <p:sldId id="604" r:id="rId33"/>
    <p:sldId id="605" r:id="rId34"/>
    <p:sldId id="606" r:id="rId35"/>
    <p:sldId id="607" r:id="rId36"/>
    <p:sldId id="546" r:id="rId37"/>
    <p:sldId id="608" r:id="rId38"/>
    <p:sldId id="609" r:id="rId39"/>
    <p:sldId id="610" r:id="rId40"/>
    <p:sldId id="611" r:id="rId41"/>
    <p:sldId id="612" r:id="rId42"/>
    <p:sldId id="577" r:id="rId43"/>
  </p:sldIdLst>
  <p:sldSz cx="12192000" cy="6858000"/>
  <p:notesSz cx="6858000" cy="9144000"/>
  <p:custDataLst>
    <p:tags r:id="rId46"/>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8AF00"/>
    <a:srgbClr val="88745B"/>
    <a:srgbClr val="4F4D50"/>
    <a:srgbClr val="002434"/>
    <a:srgbClr val="C8B08A"/>
    <a:srgbClr val="F7DCAC"/>
    <a:srgbClr val="FCE1B0"/>
    <a:srgbClr val="FEFCF0"/>
    <a:srgbClr val="7673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75" autoAdjust="0"/>
    <p:restoredTop sz="96314" autoAdjust="0"/>
  </p:normalViewPr>
  <p:slideViewPr>
    <p:cSldViewPr snapToGrid="0">
      <p:cViewPr varScale="1">
        <p:scale>
          <a:sx n="113" d="100"/>
          <a:sy n="113" d="100"/>
        </p:scale>
        <p:origin x="282" y="96"/>
      </p:cViewPr>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56" d="100"/>
          <a:sy n="56" d="100"/>
        </p:scale>
        <p:origin x="2028"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gs" Target="tags/tag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8FA756A-9CED-45B2-A3E2-1B38ACB53DA9}" type="datetimeFigureOut">
              <a:rPr lang="zh-CN" altLang="en-US" smtClean="0"/>
              <a:t>2025/11/19 Wednesday</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3677230-6F38-445E-BCCA-CE113461A249}"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A86506-327F-4788-BAF0-4B794890C8AC}" type="datetimeFigureOut">
              <a:rPr lang="zh-CN" altLang="en-US" smtClean="0"/>
              <a:t>2025/11/19 Wednesday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31F724-51D9-486B-9BFF-C542D0E12BC5}"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t>42</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zh-CN" altLang="en-US"/>
              <a:t>单击此处编辑母版标题样式</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11/19/2025</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297525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带描述的全景图片">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单击图标添加图片</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B61BEF0D-F0BB-DE4B-95CE-6DB70DBA9567}" type="datetimeFigureOut">
              <a:rPr lang="en-US" dirty="0"/>
              <a:pPr/>
              <a:t>11/19/2025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5374810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标题和描述">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B61BEF0D-F0BB-DE4B-95CE-6DB70DBA9567}" type="datetimeFigureOut">
              <a:rPr lang="en-US" dirty="0"/>
              <a:pPr/>
              <a:t>11/19/2025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884971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带描述的引言">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zh-CN" altLang="en-US"/>
              <a:t>单击此处编辑母版标题样式</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单击此处编辑母版文本样式</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B61BEF0D-F0BB-DE4B-95CE-6DB70DBA9567}" type="datetimeFigureOut">
              <a:rPr lang="en-US" dirty="0"/>
              <a:pPr/>
              <a:t>11/19/2025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436808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B61BEF0D-F0BB-DE4B-95CE-6DB70DBA9567}" type="datetimeFigureOut">
              <a:rPr lang="en-US" dirty="0"/>
              <a:pPr/>
              <a:t>11/19/2025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9273979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引言名片">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zh-CN" altLang="en-US"/>
              <a:t>单击此处编辑母版标题样式</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B61BEF0D-F0BB-DE4B-95CE-6DB70DBA9567}" type="datetimeFigureOut">
              <a:rPr lang="en-US" dirty="0"/>
              <a:pPr/>
              <a:t>11/19/2025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291952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真或假">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zh-CN" altLang="en-US"/>
              <a:t>单击此处编辑母版标题样式</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B61BEF0D-F0BB-DE4B-95CE-6DB70DBA9567}" type="datetimeFigureOut">
              <a:rPr lang="en-US" dirty="0"/>
              <a:pPr/>
              <a:t>11/19/2025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459532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ncho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408913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18545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6231209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内容与标题">
    <p:spTree>
      <p:nvGrpSpPr>
        <p:cNvPr id="1" name=""/>
        <p:cNvGrpSpPr/>
        <p:nvPr/>
      </p:nvGrpSpPr>
      <p:grpSpPr>
        <a:xfrm>
          <a:off x="0" y="0"/>
          <a:ext cx="0" cy="0"/>
          <a:chOff x="0" y="0"/>
          <a:chExt cx="0" cy="0"/>
        </a:xfrm>
      </p:grpSpPr>
    </p:spTree>
  </p:cSld>
  <p:clrMapOvr>
    <a:masterClrMapping/>
  </p:clrMapOvr>
  <p:transition spd="slow">
    <p:comb/>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dirty="0"/>
              <a:t>11/19/2025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dirty="0"/>
              <a:t>‹#›</a:t>
            </a:fld>
            <a:endParaRPr lang="en-US" dirty="0"/>
          </a:p>
        </p:txBody>
      </p:sp>
    </p:spTree>
    <p:extLst>
      <p:ext uri="{BB962C8B-B14F-4D97-AF65-F5344CB8AC3E}">
        <p14:creationId xmlns:p14="http://schemas.microsoft.com/office/powerpoint/2010/main" val="41121826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4" name="矩形 3"/>
          <p:cNvSpPr/>
          <p:nvPr userDrawn="1"/>
        </p:nvSpPr>
        <p:spPr>
          <a:xfrm>
            <a:off x="0" y="0"/>
            <a:ext cx="12192000" cy="6858000"/>
          </a:xfrm>
          <a:prstGeom prst="rect">
            <a:avLst/>
          </a:prstGeom>
          <a:solidFill>
            <a:srgbClr val="FCFCFC"/>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prstClr val="white"/>
              </a:solidFill>
              <a:latin typeface="方正黑体简体" panose="02010601030101010101" pitchFamily="2" charset="-122"/>
              <a:ea typeface="方正黑体简体" panose="02010601030101010101" pitchFamily="2" charset="-122"/>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6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6257050" y="1603156"/>
            <a:ext cx="2538589" cy="2119372"/>
          </a:xfrm>
          <a:custGeom>
            <a:avLst/>
            <a:gdLst>
              <a:gd name="connsiteX0" fmla="*/ 0 w 2538589"/>
              <a:gd name="connsiteY0" fmla="*/ 0 h 2119372"/>
              <a:gd name="connsiteX1" fmla="*/ 2538589 w 2538589"/>
              <a:gd name="connsiteY1" fmla="*/ 0 h 2119372"/>
              <a:gd name="connsiteX2" fmla="*/ 2538589 w 2538589"/>
              <a:gd name="connsiteY2" fmla="*/ 2119372 h 2119372"/>
              <a:gd name="connsiteX3" fmla="*/ 0 w 2538589"/>
              <a:gd name="connsiteY3" fmla="*/ 2119372 h 2119372"/>
            </a:gdLst>
            <a:ahLst/>
            <a:cxnLst>
              <a:cxn ang="0">
                <a:pos x="connsiteX0" y="connsiteY0"/>
              </a:cxn>
              <a:cxn ang="0">
                <a:pos x="connsiteX1" y="connsiteY1"/>
              </a:cxn>
              <a:cxn ang="0">
                <a:pos x="connsiteX2" y="connsiteY2"/>
              </a:cxn>
              <a:cxn ang="0">
                <a:pos x="connsiteX3" y="connsiteY3"/>
              </a:cxn>
            </a:cxnLst>
            <a:rect l="l" t="t" r="r" b="b"/>
            <a:pathLst>
              <a:path w="2538589" h="2119372">
                <a:moveTo>
                  <a:pt x="0" y="0"/>
                </a:moveTo>
                <a:lnTo>
                  <a:pt x="2538589" y="0"/>
                </a:lnTo>
                <a:lnTo>
                  <a:pt x="2538589" y="2119372"/>
                </a:lnTo>
                <a:lnTo>
                  <a:pt x="0" y="2119372"/>
                </a:lnTo>
                <a:close/>
              </a:path>
            </a:pathLst>
          </a:custGeom>
        </p:spPr>
        <p:txBody>
          <a:bodyPr wrap="square">
            <a:noAutofit/>
          </a:bodyPr>
          <a:lstStyle/>
          <a:p>
            <a:endParaRPr lang="zh-CN" altLang="en-US"/>
          </a:p>
        </p:txBody>
      </p:sp>
      <p:sp>
        <p:nvSpPr>
          <p:cNvPr id="8" name="图片占位符 7"/>
          <p:cNvSpPr>
            <a:spLocks noGrp="1"/>
          </p:cNvSpPr>
          <p:nvPr>
            <p:ph type="pic" sz="quarter" idx="11"/>
          </p:nvPr>
        </p:nvSpPr>
        <p:spPr>
          <a:xfrm>
            <a:off x="6249640" y="3813408"/>
            <a:ext cx="5067649" cy="2133134"/>
          </a:xfrm>
          <a:custGeom>
            <a:avLst/>
            <a:gdLst>
              <a:gd name="connsiteX0" fmla="*/ 0 w 5067649"/>
              <a:gd name="connsiteY0" fmla="*/ 0 h 2133134"/>
              <a:gd name="connsiteX1" fmla="*/ 5067649 w 5067649"/>
              <a:gd name="connsiteY1" fmla="*/ 0 h 2133134"/>
              <a:gd name="connsiteX2" fmla="*/ 5067649 w 5067649"/>
              <a:gd name="connsiteY2" fmla="*/ 2133134 h 2133134"/>
              <a:gd name="connsiteX3" fmla="*/ 0 w 5067649"/>
              <a:gd name="connsiteY3" fmla="*/ 2133134 h 2133134"/>
            </a:gdLst>
            <a:ahLst/>
            <a:cxnLst>
              <a:cxn ang="0">
                <a:pos x="connsiteX0" y="connsiteY0"/>
              </a:cxn>
              <a:cxn ang="0">
                <a:pos x="connsiteX1" y="connsiteY1"/>
              </a:cxn>
              <a:cxn ang="0">
                <a:pos x="connsiteX2" y="connsiteY2"/>
              </a:cxn>
              <a:cxn ang="0">
                <a:pos x="connsiteX3" y="connsiteY3"/>
              </a:cxn>
            </a:cxnLst>
            <a:rect l="l" t="t" r="r" b="b"/>
            <a:pathLst>
              <a:path w="5067649" h="2133134">
                <a:moveTo>
                  <a:pt x="0" y="0"/>
                </a:moveTo>
                <a:lnTo>
                  <a:pt x="5067649" y="0"/>
                </a:lnTo>
                <a:lnTo>
                  <a:pt x="5067649" y="2133134"/>
                </a:lnTo>
                <a:lnTo>
                  <a:pt x="0" y="2133134"/>
                </a:lnTo>
                <a:close/>
              </a:path>
            </a:pathLst>
          </a:custGeom>
        </p:spPr>
        <p:txBody>
          <a:bodyPr wrap="square">
            <a:noAutofit/>
          </a:bodyPr>
          <a:lstStyle/>
          <a:p>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_内容与标题">
    <p:spTree>
      <p:nvGrpSpPr>
        <p:cNvPr id="1" name=""/>
        <p:cNvGrpSpPr/>
        <p:nvPr/>
      </p:nvGrpSpPr>
      <p:grpSpPr>
        <a:xfrm>
          <a:off x="0" y="0"/>
          <a:ext cx="0" cy="0"/>
          <a:chOff x="0" y="0"/>
          <a:chExt cx="0" cy="0"/>
        </a:xfrm>
      </p:grpSpPr>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8_Title Only">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设计页面">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Mr.Z">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Big Landscape Bottom">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B61BEF0D-F0BB-DE4B-95CE-6DB70DBA9567}" type="datetimeFigureOut">
              <a:rPr lang="en-US" dirty="0"/>
              <a:pPr/>
              <a:t>11/19/2025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5769682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4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5272049" y="925733"/>
            <a:ext cx="5147868" cy="5006854"/>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a:lvl1pPr>
          </a:lstStyle>
          <a:p>
            <a:pPr marL="0" lvl="0" indent="0">
              <a:buNone/>
            </a:pPr>
            <a:endParaRPr lang="en-US"/>
          </a:p>
        </p:txBody>
      </p:sp>
    </p:spTree>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1+#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11/19/2025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a:t>
            </a:fld>
            <a:endParaRPr lang="en-US" dirty="0"/>
          </a:p>
        </p:txBody>
      </p:sp>
    </p:spTree>
    <p:extLst>
      <p:ext uri="{BB962C8B-B14F-4D97-AF65-F5344CB8AC3E}">
        <p14:creationId xmlns:p14="http://schemas.microsoft.com/office/powerpoint/2010/main" val="1248162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a:t>单击此处编辑母版标题样式</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11/19/2025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071377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11/19/2025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90939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158B01-1B94-410B-955F-6A222A70BFA3}" type="datetimeFigureOut">
              <a:rPr lang="zh-CN" altLang="en-US" smtClean="0">
                <a:solidFill>
                  <a:prstClr val="black">
                    <a:tint val="75000"/>
                  </a:prstClr>
                </a:solidFill>
              </a:rPr>
              <a:t>2025/11/19 Wednesday</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8A3A7E1F-F86D-4EC0-8623-A67CB04E396F}" type="slidenum">
              <a:rPr lang="zh-CN" altLang="en-US" smtClean="0">
                <a:solidFill>
                  <a:prstClr val="black">
                    <a:tint val="75000"/>
                  </a:prstClr>
                </a:solidFill>
              </a:rPr>
              <a:t>‹#›</a:t>
            </a:fld>
            <a:endParaRPr lang="zh-CN" altLang="en-US">
              <a:solidFill>
                <a:prstClr val="black">
                  <a:tint val="75000"/>
                </a:prstClr>
              </a:solidFill>
            </a:endParaRPr>
          </a:p>
        </p:txBody>
      </p:sp>
    </p:spTree>
    <p:extLst>
      <p:ext uri="{BB962C8B-B14F-4D97-AF65-F5344CB8AC3E}">
        <p14:creationId xmlns:p14="http://schemas.microsoft.com/office/powerpoint/2010/main" val="15691684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zh-CN" altLang="en-US"/>
              <a:t>单击此处编辑母版标题样式</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B61BEF0D-F0BB-DE4B-95CE-6DB70DBA9567}" type="datetimeFigureOut">
              <a:rPr lang="en-US" dirty="0"/>
              <a:pPr/>
              <a:t>11/19/2025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24361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zh-CN" altLang="en-US"/>
              <a:t>单击此处编辑母版标题样式</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单击图标添加图片</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B61BEF0D-F0BB-DE4B-95CE-6DB70DBA9567}" type="datetimeFigureOut">
              <a:rPr lang="en-US" dirty="0"/>
              <a:pPr/>
              <a:t>11/19/2025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4173078882"/>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image" Target="../media/image5.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3.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33">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33">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11/19/2025</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pic>
        <p:nvPicPr>
          <p:cNvPr id="12" name="图片 11">
            <a:extLst>
              <a:ext uri="{FF2B5EF4-FFF2-40B4-BE49-F238E27FC236}">
                <a16:creationId xmlns:a16="http://schemas.microsoft.com/office/drawing/2014/main" id="{9163D953-80C3-4195-A224-5BE4F65883C9}"/>
              </a:ext>
            </a:extLst>
          </p:cNvPr>
          <p:cNvPicPr>
            <a:picLocks noChangeAspect="1"/>
          </p:cNvPicPr>
          <p:nvPr userDrawn="1"/>
        </p:nvPicPr>
        <p:blipFill>
          <a:blip r:embed="rId34"/>
          <a:stretch>
            <a:fillRect/>
          </a:stretch>
        </p:blipFill>
        <p:spPr>
          <a:xfrm>
            <a:off x="0" y="0"/>
            <a:ext cx="12192000" cy="6857999"/>
          </a:xfrm>
          <a:prstGeom prst="rect">
            <a:avLst/>
          </a:prstGeom>
        </p:spPr>
      </p:pic>
    </p:spTree>
    <p:extLst>
      <p:ext uri="{BB962C8B-B14F-4D97-AF65-F5344CB8AC3E}">
        <p14:creationId xmlns:p14="http://schemas.microsoft.com/office/powerpoint/2010/main" val="3288363238"/>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 id="2147483679" r:id="rId14"/>
    <p:sldLayoutId id="2147483680" r:id="rId15"/>
    <p:sldLayoutId id="2147483681" r:id="rId16"/>
    <p:sldLayoutId id="2147483682" r:id="rId17"/>
    <p:sldLayoutId id="2147483683" r:id="rId18"/>
    <p:sldLayoutId id="2147483651" r:id="rId19"/>
    <p:sldLayoutId id="2147483653" r:id="rId20"/>
    <p:sldLayoutId id="2147483654" r:id="rId21"/>
    <p:sldLayoutId id="2147483655" r:id="rId22"/>
    <p:sldLayoutId id="2147483656" r:id="rId23"/>
    <p:sldLayoutId id="2147483657" r:id="rId24"/>
    <p:sldLayoutId id="2147483658" r:id="rId25"/>
    <p:sldLayoutId id="2147483659" r:id="rId26"/>
    <p:sldLayoutId id="2147483660" r:id="rId27"/>
    <p:sldLayoutId id="2147483661" r:id="rId28"/>
    <p:sldLayoutId id="2147483662" r:id="rId29"/>
    <p:sldLayoutId id="2147483663" r:id="rId30"/>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标题 10241">
            <a:extLst>
              <a:ext uri="{FF2B5EF4-FFF2-40B4-BE49-F238E27FC236}">
                <a16:creationId xmlns:a16="http://schemas.microsoft.com/office/drawing/2014/main" id="{ECB1FD87-A18C-41E7-B4E6-FC3BABC334AD}"/>
              </a:ext>
            </a:extLst>
          </p:cNvPr>
          <p:cNvSpPr>
            <a:spLocks noGrp="1" noRot="1" noChangeArrowheads="1"/>
          </p:cNvSpPr>
          <p:nvPr>
            <p:ph type="ctrTitle"/>
          </p:nvPr>
        </p:nvSpPr>
        <p:spPr>
          <a:xfrm>
            <a:off x="3000376" y="1711325"/>
            <a:ext cx="6480175" cy="1143000"/>
          </a:xfrm>
        </p:spPr>
        <p:txBody>
          <a:bodyPr/>
          <a:lstStyle/>
          <a:p>
            <a:r>
              <a:rPr lang="zh-CN" altLang="en-US" b="1" dirty="0">
                <a:ln>
                  <a:noFill/>
                </a:ln>
                <a:latin typeface="隶书" panose="02010509060101010101" pitchFamily="49" charset="-122"/>
                <a:ea typeface="隶书" panose="02010509060101010101" pitchFamily="49" charset="-122"/>
              </a:rPr>
              <a:t>心理学原理与应用</a:t>
            </a:r>
          </a:p>
        </p:txBody>
      </p:sp>
      <p:sp>
        <p:nvSpPr>
          <p:cNvPr id="31747" name="副标题 10242">
            <a:extLst>
              <a:ext uri="{FF2B5EF4-FFF2-40B4-BE49-F238E27FC236}">
                <a16:creationId xmlns:a16="http://schemas.microsoft.com/office/drawing/2014/main" id="{A17C11A0-97CC-4672-84F1-C0646CBA30A4}"/>
              </a:ext>
            </a:extLst>
          </p:cNvPr>
          <p:cNvSpPr>
            <a:spLocks noGrp="1" noRot="1" noChangeArrowheads="1"/>
          </p:cNvSpPr>
          <p:nvPr>
            <p:ph type="subTitle" idx="1"/>
          </p:nvPr>
        </p:nvSpPr>
        <p:spPr>
          <a:xfrm>
            <a:off x="4440238" y="4365625"/>
            <a:ext cx="6934200" cy="1752600"/>
          </a:xfrm>
        </p:spPr>
        <p:txBody>
          <a:bodyPr/>
          <a:lstStyle/>
          <a:p>
            <a:r>
              <a:rPr lang="en-US" altLang="zh-CN">
                <a:solidFill>
                  <a:schemeClr val="hlink"/>
                </a:solidFill>
                <a:ea typeface="华文新魏" panose="02010800040101010101" pitchFamily="2" charset="-122"/>
              </a:rPr>
              <a:t>                          </a:t>
            </a:r>
          </a:p>
          <a:p>
            <a:endParaRPr lang="en-US" altLang="zh-CN">
              <a:ea typeface="楷体_GB2312" pitchFamily="49" charset="-122"/>
            </a:endParaRPr>
          </a:p>
        </p:txBody>
      </p:sp>
      <p:sp>
        <p:nvSpPr>
          <p:cNvPr id="31748" name="文本框 6">
            <a:extLst>
              <a:ext uri="{FF2B5EF4-FFF2-40B4-BE49-F238E27FC236}">
                <a16:creationId xmlns:a16="http://schemas.microsoft.com/office/drawing/2014/main" id="{C8CF47DF-A87D-4ECC-BD08-E2E3424CF4FA}"/>
              </a:ext>
            </a:extLst>
          </p:cNvPr>
          <p:cNvSpPr txBox="1">
            <a:spLocks noChangeArrowheads="1"/>
          </p:cNvSpPr>
          <p:nvPr/>
        </p:nvSpPr>
        <p:spPr bwMode="auto">
          <a:xfrm>
            <a:off x="4656138" y="3000375"/>
            <a:ext cx="51165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fontAlgn="base">
              <a:spcBef>
                <a:spcPct val="0"/>
              </a:spcBef>
              <a:spcAft>
                <a:spcPct val="0"/>
              </a:spcAft>
              <a:defRPr>
                <a:solidFill>
                  <a:schemeClr val="tx1"/>
                </a:solidFill>
                <a:latin typeface="Garamond" panose="02020404030301010803" pitchFamily="18" charset="0"/>
              </a:defRPr>
            </a:lvl6pPr>
            <a:lvl7pPr marL="2971800" indent="-228600" defTabSz="457200" fontAlgn="base">
              <a:spcBef>
                <a:spcPct val="0"/>
              </a:spcBef>
              <a:spcAft>
                <a:spcPct val="0"/>
              </a:spcAft>
              <a:defRPr>
                <a:solidFill>
                  <a:schemeClr val="tx1"/>
                </a:solidFill>
                <a:latin typeface="Garamond" panose="02020404030301010803" pitchFamily="18" charset="0"/>
              </a:defRPr>
            </a:lvl7pPr>
            <a:lvl8pPr marL="3429000" indent="-228600" defTabSz="457200" fontAlgn="base">
              <a:spcBef>
                <a:spcPct val="0"/>
              </a:spcBef>
              <a:spcAft>
                <a:spcPct val="0"/>
              </a:spcAft>
              <a:defRPr>
                <a:solidFill>
                  <a:schemeClr val="tx1"/>
                </a:solidFill>
                <a:latin typeface="Garamond" panose="02020404030301010803" pitchFamily="18" charset="0"/>
              </a:defRPr>
            </a:lvl8pPr>
            <a:lvl9pPr marL="3886200" indent="-228600" defTabSz="457200" fontAlgn="base">
              <a:spcBef>
                <a:spcPct val="0"/>
              </a:spcBef>
              <a:spcAft>
                <a:spcPct val="0"/>
              </a:spcAft>
              <a:defRPr>
                <a:solidFill>
                  <a:schemeClr val="tx1"/>
                </a:solidFill>
                <a:latin typeface="Garamond" panose="02020404030301010803" pitchFamily="18" charset="0"/>
              </a:defRPr>
            </a:lvl9pPr>
          </a:lstStyle>
          <a:p>
            <a:pPr eaLnBrk="1" hangingPunct="1">
              <a:buFont typeface="Wingdings" panose="05000000000000000000" pitchFamily="2" charset="2"/>
              <a:buNone/>
            </a:pPr>
            <a:r>
              <a:rPr lang="zh-CN" altLang="en-US">
                <a:solidFill>
                  <a:srgbClr val="000000"/>
                </a:solidFill>
                <a:latin typeface="楷体" panose="02010609060101010101" pitchFamily="49" charset="-122"/>
                <a:ea typeface="楷体" panose="02010609060101010101" pitchFamily="49" charset="-122"/>
              </a:rPr>
              <a:t>庄国萍 王玲 孙慧英 主编</a:t>
            </a:r>
            <a:endParaRPr lang="en-US" altLang="zh-CN">
              <a:solidFill>
                <a:srgbClr val="000000"/>
              </a:solidFill>
              <a:latin typeface="楷体" panose="02010609060101010101" pitchFamily="49" charset="-122"/>
              <a:ea typeface="楷体" panose="02010609060101010101" pitchFamily="49" charset="-122"/>
            </a:endParaRPr>
          </a:p>
        </p:txBody>
      </p:sp>
      <p:pic>
        <p:nvPicPr>
          <p:cNvPr id="31749" name="图片 7">
            <a:extLst>
              <a:ext uri="{FF2B5EF4-FFF2-40B4-BE49-F238E27FC236}">
                <a16:creationId xmlns:a16="http://schemas.microsoft.com/office/drawing/2014/main" id="{E586B6DA-5587-4DB3-A040-A450697AD09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59375" y="4905375"/>
            <a:ext cx="21605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心理健康概述</a:t>
            </a:r>
          </a:p>
        </p:txBody>
      </p:sp>
      <p:sp>
        <p:nvSpPr>
          <p:cNvPr id="100" name="文本框 99"/>
          <p:cNvSpPr txBox="1"/>
          <p:nvPr/>
        </p:nvSpPr>
        <p:spPr>
          <a:xfrm>
            <a:off x="970915" y="1210310"/>
            <a:ext cx="10483850" cy="4074257"/>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三、心理评估</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（三）心理评估的方法</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）调查法：调查法包括历史调查和现状调查两个方面。历史调查主要包括档案、文献资料和向了解被评估者过去经历的人进行调查等内容。现状调查主要围绕与当前问题有关的内容进行。</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）观察法：这里所指的观察法是通过对被评估者行为表现直接或间接（通过摄影录像设备）的观察或观测而进行心理评估的一种方法。观察法可分为自然观察法与控制观察法两种形式。</a:t>
            </a:r>
          </a:p>
        </p:txBody>
      </p:sp>
    </p:spTree>
    <p:extLst>
      <p:ext uri="{BB962C8B-B14F-4D97-AF65-F5344CB8AC3E}">
        <p14:creationId xmlns:p14="http://schemas.microsoft.com/office/powerpoint/2010/main" val="2187512322"/>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心理健康概述</a:t>
            </a:r>
          </a:p>
        </p:txBody>
      </p:sp>
      <p:sp>
        <p:nvSpPr>
          <p:cNvPr id="100" name="文本框 99"/>
          <p:cNvSpPr txBox="1"/>
          <p:nvPr/>
        </p:nvSpPr>
        <p:spPr>
          <a:xfrm>
            <a:off x="970915" y="1210310"/>
            <a:ext cx="10483850" cy="3589509"/>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三、心理评估</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（三）心理评估的方法</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5</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作品分析法：作品分析法也称产品分析法。所谓的“作品”指被评估者的日记、书信、图画、工艺等文化性的创作，也包括他在（她）生活和劳动过程中所做的事等。通过分析这些作品（产品），可以有效地评估其心理水平和心理状态，并且可以作为一个客观依据留存。通过学生书面形式的自我描述来了解学生生活经历及内心世界的一种方法也称自述法，自述法也是心理评估常用的方法。</a:t>
            </a:r>
          </a:p>
        </p:txBody>
      </p:sp>
    </p:spTree>
    <p:extLst>
      <p:ext uri="{BB962C8B-B14F-4D97-AF65-F5344CB8AC3E}">
        <p14:creationId xmlns:p14="http://schemas.microsoft.com/office/powerpoint/2010/main" val="983023968"/>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学校心理健康教育</a:t>
            </a:r>
          </a:p>
        </p:txBody>
      </p:sp>
      <p:sp>
        <p:nvSpPr>
          <p:cNvPr id="100" name="文本框 99"/>
          <p:cNvSpPr txBox="1"/>
          <p:nvPr/>
        </p:nvSpPr>
        <p:spPr>
          <a:xfrm>
            <a:off x="970915" y="1210310"/>
            <a:ext cx="10483850" cy="5526256"/>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一、心理健康的内涵</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心理健康教育是指教育者运用心理学、教育学、社会学乃至精神医学等多种学科的理论和技术，通过多种途径和方法培养学生良好的心理素质，使其充分发挥心理潜能，从而促进学生整体素质的全面提高及个性和谐发展的教育。</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（一）从内容来看，心理健康教育包括心理素质培养与心理健康维护两项任务</a:t>
            </a: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）心理素质培养：心理素质培养主要是教育培养个体形成各种良好的心理素质，以助其学业、事业成功。</a:t>
            </a: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）心理健康维护：心理健康维护主要是使个体形成并维持正常的心理状态，从而能适应社会正常的成长发展。</a:t>
            </a: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038097572"/>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学校心理健康教育</a:t>
            </a:r>
          </a:p>
        </p:txBody>
      </p:sp>
      <p:sp>
        <p:nvSpPr>
          <p:cNvPr id="100" name="文本框 99"/>
          <p:cNvSpPr txBox="1"/>
          <p:nvPr/>
        </p:nvSpPr>
        <p:spPr>
          <a:xfrm>
            <a:off x="970915" y="1210310"/>
            <a:ext cx="10483850" cy="5526256"/>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一、心理健康的内涵</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（二）从性质来看，心理健康教育则包括发展性教育与补救性教育两项任务</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）发展性教育：发展性教育主要是有目的、有计划地对学生的心理素质与心理健康进行培养，促使学生的心理品质不断优化。</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）补救性教育：补救性教育则主要是对心理处于不良状态或心理出现问题的学生进行专门的帮助，使其恢复正常状态。</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这两项任务也属于不同的层次，发展性教育主要是面对正常发展的学生，是提高性</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的；而补救性教育主要是面对在心理方面出现不同程度问题的学生，是矫正性的。</a:t>
            </a: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802413792"/>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学校心理健康教育</a:t>
            </a:r>
          </a:p>
        </p:txBody>
      </p:sp>
      <p:sp>
        <p:nvSpPr>
          <p:cNvPr id="100" name="文本框 99"/>
          <p:cNvSpPr txBox="1"/>
          <p:nvPr/>
        </p:nvSpPr>
        <p:spPr>
          <a:xfrm>
            <a:off x="970915" y="1210310"/>
            <a:ext cx="10483850" cy="5041508"/>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二、心理健康教育的意义</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（一）心理健康教育是实施素质教育的需要</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心理健康是素质教育的基础。面向学生的全体，面向学生的未来。心理健康是素质</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教育的核心所在。心理健康的意义体现在素质教育的全过程。心理健康教育的开展，可</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以在诸多方面影响素质教育的水准或成效。预防青少年常见的心理障碍，提高学生的身</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心素质，促进全体学生健康成长，对实现素质教育有着重要的作用。</a:t>
            </a: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556741616"/>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学校心理健康教育</a:t>
            </a:r>
          </a:p>
        </p:txBody>
      </p:sp>
      <p:sp>
        <p:nvSpPr>
          <p:cNvPr id="100" name="文本框 99"/>
          <p:cNvSpPr txBox="1"/>
          <p:nvPr/>
        </p:nvSpPr>
        <p:spPr>
          <a:xfrm>
            <a:off x="970915" y="1210310"/>
            <a:ext cx="10483850" cy="5043753"/>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二、心理健康教育的意义</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（二）心理健康教育是保障学生身心健康的需要</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青少年处于生理、心理急剧变化的时期，心理健康与生理健康之间是互相制约，彼此不可分割的，如果个人心理不健康，就可能会有各种躯体疾病，所以要重视青少年的心理健康教育。同时要调节和排除青少年因生理变化、心理发展而导致的各种心理困惑、心理冲突、心理失衡和行为偏差，使之具有健康的心理素质，良好的心理适应能力。</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（三）心理健康教育是培养学生健全人格的需要</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心理健康教育的意义不单是对各种心理疾病的防治而言的，更主要的是促进全体学</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生心理健康的发展，从更积极的意义上来说，心理健康教育是要提高学生的心理素质，促进其人格健全的发展。</a:t>
            </a:r>
          </a:p>
        </p:txBody>
      </p:sp>
    </p:spTree>
    <p:extLst>
      <p:ext uri="{BB962C8B-B14F-4D97-AF65-F5344CB8AC3E}">
        <p14:creationId xmlns:p14="http://schemas.microsoft.com/office/powerpoint/2010/main" val="2828007745"/>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学校心理健康教育</a:t>
            </a:r>
          </a:p>
        </p:txBody>
      </p:sp>
      <p:sp>
        <p:nvSpPr>
          <p:cNvPr id="100" name="文本框 99"/>
          <p:cNvSpPr txBox="1"/>
          <p:nvPr/>
        </p:nvSpPr>
        <p:spPr>
          <a:xfrm>
            <a:off x="970915" y="1210310"/>
            <a:ext cx="10483850" cy="5041508"/>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二、心理健康教育的意义</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（四）心理健康教育是学校日常教育教学工作不可或缺的组成部分</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心理健康教育与德育是教育体系中两个不同的部分，它们之间相互联系、相互作用。</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长期的学校德育实践表明，学生在行为上表现出来的违反道德和纪律的现象，有相当一部分并不是思想道德问题，而是由于心理素质不高或心理失衡、心理障碍引起的，所以，心理健康教育可以为有效地实施道德教育提供良好的心理背景。</a:t>
            </a: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098233280"/>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学校心理健康教育</a:t>
            </a:r>
          </a:p>
        </p:txBody>
      </p:sp>
      <p:sp>
        <p:nvSpPr>
          <p:cNvPr id="100" name="文本框 99"/>
          <p:cNvSpPr txBox="1"/>
          <p:nvPr/>
        </p:nvSpPr>
        <p:spPr>
          <a:xfrm>
            <a:off x="970915" y="1210310"/>
            <a:ext cx="10483850" cy="5041508"/>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三、心理健康教育的目标、任务</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（一）心理健康教育的目标</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心理健康教育的具体目标是：① 使学生不断正确地认识自我，增强调控自我、承受挫折、适应环境的能力；② 培养学生健全的人格和良好的个性品质；③ 提高学生的心理健康水平，增强自我教育能力；④ 对少数有心理困扰或心理障碍的学生，给予科学有效的心理咨询和辅导，使他们尽快摆脱障碍。</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总之，心理健康教育的总目标是：提高全体学生的心理素质，充分开发他们的潜能，</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培养学生乐观向上的心理品质，促进学生人格的全面发展。</a:t>
            </a: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688431454"/>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学校心理健康教育</a:t>
            </a:r>
          </a:p>
        </p:txBody>
      </p:sp>
      <p:sp>
        <p:nvSpPr>
          <p:cNvPr id="100" name="文本框 99"/>
          <p:cNvSpPr txBox="1"/>
          <p:nvPr/>
        </p:nvSpPr>
        <p:spPr>
          <a:xfrm>
            <a:off x="970915" y="1210310"/>
            <a:ext cx="10483850" cy="4556760"/>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三、心理健康教育的目标、任务</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（二）心理健康教育的任务</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心理健康教育的主要任务是：① 全面推进素质教育，增强学校德育教育工作的针对</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性、实效性和主动性；② 帮助学生树立在出现心理行为问题时的求助意识，促进学生形成健康的心理素质，维护学生的心理健康，减少和避免对他们心理健康的各种不利影响；</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③ 培养身心健康，具有创新精神和实践能力，成为有理想、有道德、有文化、有纪律的一代新人。</a:t>
            </a: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910233095"/>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学校心理健康教育</a:t>
            </a:r>
          </a:p>
        </p:txBody>
      </p:sp>
      <p:sp>
        <p:nvSpPr>
          <p:cNvPr id="100" name="文本框 99"/>
          <p:cNvSpPr txBox="1"/>
          <p:nvPr/>
        </p:nvSpPr>
        <p:spPr>
          <a:xfrm>
            <a:off x="970915" y="1210310"/>
            <a:ext cx="10483850" cy="5041508"/>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四、心理健康教育的内容及途径</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（一）心理健康教育的内容</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心理健康教育的内容应充分考虑学生的年龄特征和心理发展水平及学生心理健康成</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长，一般应包括以下四个方面：</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学习方面。主要包括对学生的学习动机、学习态度、学习策略、学习习惯、自我监控及考试心理的咨询与辅导。</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人格方面。主要包括对学生的人格、自我意识、情绪情感、人际关系、意志品质、性心理的辅导等。</a:t>
            </a: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085988449"/>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a:extLst>
              <a:ext uri="{FF2B5EF4-FFF2-40B4-BE49-F238E27FC236}">
                <a16:creationId xmlns:a16="http://schemas.microsoft.com/office/drawing/2014/main" id="{BE690260-EC5F-431C-BE6C-1ECB3CA2EBAD}"/>
              </a:ext>
            </a:extLst>
          </p:cNvPr>
          <p:cNvSpPr>
            <a:spLocks noGrp="1" noRot="1" noChangeArrowheads="1"/>
          </p:cNvSpPr>
          <p:nvPr>
            <p:ph type="ctrTitle"/>
          </p:nvPr>
        </p:nvSpPr>
        <p:spPr>
          <a:xfrm>
            <a:off x="2692398" y="1871131"/>
            <a:ext cx="7095069" cy="1515533"/>
          </a:xfrm>
        </p:spPr>
        <p:txBody>
          <a:bodyPr/>
          <a:lstStyle/>
          <a:p>
            <a:pPr eaLnBrk="1" hangingPunct="1"/>
            <a:r>
              <a:rPr lang="zh-CN" altLang="en-US" sz="4400" dirty="0">
                <a:latin typeface="楷体_GB2312" pitchFamily="49" charset="-122"/>
                <a:ea typeface="楷体_GB2312" pitchFamily="49" charset="-122"/>
              </a:rPr>
              <a:t>第十四章   学生心理健康教育与辅导</a:t>
            </a: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学校心理健康教育</a:t>
            </a:r>
          </a:p>
        </p:txBody>
      </p:sp>
      <p:sp>
        <p:nvSpPr>
          <p:cNvPr id="100" name="文本框 99"/>
          <p:cNvSpPr txBox="1"/>
          <p:nvPr/>
        </p:nvSpPr>
        <p:spPr>
          <a:xfrm>
            <a:off x="970915" y="1210310"/>
            <a:ext cx="10483850" cy="4072012"/>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四、心理健康教育的内容及途径</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（一）心理健康教育的内容</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心理健康教育的内容应充分考虑学生的年龄特征和心理发展水平及学生心理健康成</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长，一般应包括以下四个方面：</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生活方面。包括对生活适应、人际交往、挫折适应、休闲消费及危机心理的辅导。</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生涯方面。具体包括升学辅导、职业辅导、生涯发展与规划辅导等。</a:t>
            </a: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980941337"/>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学校心理健康教育</a:t>
            </a:r>
          </a:p>
        </p:txBody>
      </p:sp>
      <p:sp>
        <p:nvSpPr>
          <p:cNvPr id="100" name="文本框 99"/>
          <p:cNvSpPr txBox="1"/>
          <p:nvPr/>
        </p:nvSpPr>
        <p:spPr>
          <a:xfrm>
            <a:off x="970915" y="1210310"/>
            <a:ext cx="10483850" cy="5526256"/>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四、心理健康教育的内容及途径</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（二）心理健康教育的途径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）渗透在学科教育中</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）开设专门的心理健康活动课</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）加强班主任工作</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）结合班级团队活动，开展心理健康教育</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5</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）开展学校心理咨询与辅导</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6</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）重视家庭教育，开设家长学校</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7</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）其他途径</a:t>
            </a: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465862765"/>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学生心理辅导</a:t>
            </a:r>
          </a:p>
        </p:txBody>
      </p:sp>
      <p:sp>
        <p:nvSpPr>
          <p:cNvPr id="100" name="文本框 99"/>
          <p:cNvSpPr txBox="1"/>
          <p:nvPr/>
        </p:nvSpPr>
        <p:spPr>
          <a:xfrm>
            <a:off x="970915" y="1210310"/>
            <a:ext cx="10483850" cy="5041508"/>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一、心理辅导以及目标</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（一）心理辅导的内涵</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心理辅导是指学校教育者根据学生心理发展的特征与规律，在一种新型的建设性的</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人际关系中，运用心理学等专业知识技能设计与组织各种教育性活动以帮助学生形成良</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好的心理素质，充分发挥个人潜能，进一步提高心理健康水平的过程。</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正确理解心理辅导的概念，要特别注意以下几点：① 学校心理辅导强调面向全体学</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生；② 辅导以正常学生为主要对象，以发展辅导为主要内容；③ 心理辅导是一种专业活</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动，是专业知识和技能的运用。</a:t>
            </a: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977378589"/>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学生心理辅导</a:t>
            </a:r>
          </a:p>
        </p:txBody>
      </p:sp>
      <p:sp>
        <p:nvSpPr>
          <p:cNvPr id="100" name="文本框 99"/>
          <p:cNvSpPr txBox="1"/>
          <p:nvPr/>
        </p:nvSpPr>
        <p:spPr>
          <a:xfrm>
            <a:off x="970915" y="1210310"/>
            <a:ext cx="10483850" cy="4556760"/>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一、心理辅导以及目标</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（二）心理辅导的目标</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学校心理辅导的一般目标与学校的教育目标是一致的。但心理辅导毕竟只是学校教育的一个方面，其目标应有自己的独特之处。学校心理辅导的一般目标可归纳为两个方</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面：学会调适和寻求发展。</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学会调适是基本目标，以此为主要目标的心理辅导可称为调适性辅导。寻求发展是</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高级目标，以此为主要目标的心理辅导可称为发展性辅导。简言之，这两个目标分别是要引导学生达到基础层次的心理健康和高层次的心理健康。</a:t>
            </a: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325486771"/>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学生心理辅导</a:t>
            </a:r>
          </a:p>
        </p:txBody>
      </p:sp>
      <p:sp>
        <p:nvSpPr>
          <p:cNvPr id="100" name="文本框 99"/>
          <p:cNvSpPr txBox="1"/>
          <p:nvPr/>
        </p:nvSpPr>
        <p:spPr>
          <a:xfrm>
            <a:off x="970915" y="1210310"/>
            <a:ext cx="10483850" cy="4074257"/>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二、学校心理辅导的原则</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）面向全体学生与个别对待相结合的原则</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面向全体的原则是基于青少年学生中存在的心理问题带有普遍性，相应的其心理需</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求也具有共同性，所以心理辅导可以用集体的方式进行。强调个别对待，也就是要求心理辅导同学校教育教学工作一样，因材施教，有的放矢，重视个别差异。</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）预防、矫治与发展相结合的原则</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学校心理健康辅导同时兼有矫治、预防和发展三种功能，但就整体而言，应该以发展</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为主，辅以预防和矫治。</a:t>
            </a:r>
          </a:p>
        </p:txBody>
      </p:sp>
    </p:spTree>
    <p:extLst>
      <p:ext uri="{BB962C8B-B14F-4D97-AF65-F5344CB8AC3E}">
        <p14:creationId xmlns:p14="http://schemas.microsoft.com/office/powerpoint/2010/main" val="3931538104"/>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学生心理辅导</a:t>
            </a:r>
          </a:p>
        </p:txBody>
      </p:sp>
      <p:sp>
        <p:nvSpPr>
          <p:cNvPr id="100" name="文本框 99"/>
          <p:cNvSpPr txBox="1"/>
          <p:nvPr/>
        </p:nvSpPr>
        <p:spPr>
          <a:xfrm>
            <a:off x="970915" y="1210310"/>
            <a:ext cx="10483850" cy="4074257"/>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二、学校心理辅导的原则</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）教育性原则</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教育性原则是指教育者在进行心理辅导的过程中，根据具体情况提出积极中肯的分</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析，始终注意培养学生积极进取的精神，帮助学生树立正确的世界观、人生观和价值观。</a:t>
            </a: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）主体性原则</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主体性原则是指学校心理辅导要以学生为主体，所有工作要以学生为出发点，同时要</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使学生的主体地位得到实实在在的体现，把教师的科学教育与辅导和学生的积极主动参</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与真正有机结合起来。</a:t>
            </a:r>
          </a:p>
        </p:txBody>
      </p:sp>
    </p:spTree>
    <p:extLst>
      <p:ext uri="{BB962C8B-B14F-4D97-AF65-F5344CB8AC3E}">
        <p14:creationId xmlns:p14="http://schemas.microsoft.com/office/powerpoint/2010/main" val="3977990640"/>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学生心理辅导</a:t>
            </a:r>
          </a:p>
        </p:txBody>
      </p:sp>
      <p:sp>
        <p:nvSpPr>
          <p:cNvPr id="100" name="文本框 99"/>
          <p:cNvSpPr txBox="1"/>
          <p:nvPr/>
        </p:nvSpPr>
        <p:spPr>
          <a:xfrm>
            <a:off x="970915" y="1210310"/>
            <a:ext cx="10483850" cy="4072012"/>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二、学校心理辅导的原则</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5</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）整体性发展的原则</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学校心理辅导追求学生人格的整体性发展，最终达到提高学生心理素质和整体素质</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目的。学校心理辅导的对象是一个个完整的、活生生的人，而人的心理也是一个有机整体。所以，学校心理辅导工作决不能“头疼医头，脚疼医脚”，而应从个体心理的完整性和统一性、个体身心因素与外部环境的制约性及协调性等综合因素出发，全面把握和分析学生心理问题的成因，采用相应的教育与辅导对策。</a:t>
            </a: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   </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474588935"/>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学生心理辅导</a:t>
            </a:r>
          </a:p>
        </p:txBody>
      </p:sp>
      <p:sp>
        <p:nvSpPr>
          <p:cNvPr id="100" name="文本框 99"/>
          <p:cNvSpPr txBox="1"/>
          <p:nvPr/>
        </p:nvSpPr>
        <p:spPr>
          <a:xfrm>
            <a:off x="970915" y="1210310"/>
            <a:ext cx="10483850" cy="4074257"/>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三、青少年常见的心理问题</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青少年时期是个体心理发展的急剧转变时期，也是心理问题的多发期。目前，我国青少年常见的心理健康问题主要包括自卑、嫉妒、多疑、焦虑、抑郁、恐惧、强迫、厌学、网络成瘾等几个方面。</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）自卑：自卑（</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self-humiliation</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）是对自己有着不良的观念、不适宜评价以及赋予过低的自我价值并伴随着消极的情绪体验的一种不良心理状态。</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）嫉妒：嫉妒（</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jealousness</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）的主要特征是在社会交往中，因与他人比较，发现自己不如他人而产生的一种由忧郁、羞愧、愤怒、怨恨等组成的复杂情绪。</a:t>
            </a:r>
          </a:p>
        </p:txBody>
      </p:sp>
    </p:spTree>
    <p:extLst>
      <p:ext uri="{BB962C8B-B14F-4D97-AF65-F5344CB8AC3E}">
        <p14:creationId xmlns:p14="http://schemas.microsoft.com/office/powerpoint/2010/main" val="2051856893"/>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学生心理辅导</a:t>
            </a:r>
          </a:p>
        </p:txBody>
      </p:sp>
      <p:sp>
        <p:nvSpPr>
          <p:cNvPr id="100" name="文本框 99"/>
          <p:cNvSpPr txBox="1"/>
          <p:nvPr/>
        </p:nvSpPr>
        <p:spPr>
          <a:xfrm>
            <a:off x="970915" y="1210310"/>
            <a:ext cx="10483850" cy="4074257"/>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三、青少年常见的心理问题</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）多疑：多疑（</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skeptical</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）表现为主观臆测、无端猜疑。其主要特征是由主观推测而产生不信任的复杂情感体验。</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）焦虑：焦虑（</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anxiety</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）是一种以担心、紧张或忧虑为特点的复杂而延续的情绪状态，是与未能满足需要、预料到失败或者面临某种不可控的威胁的心理感受联系在一起的。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5</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）抑郁：抑郁（</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depression</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）是指青少年在日常生活中对不良情境或事件的消极反应，是一种非特定时期的悲伤、不快乐或苦恼的情绪状态。</a:t>
            </a:r>
          </a:p>
        </p:txBody>
      </p:sp>
    </p:spTree>
    <p:extLst>
      <p:ext uri="{BB962C8B-B14F-4D97-AF65-F5344CB8AC3E}">
        <p14:creationId xmlns:p14="http://schemas.microsoft.com/office/powerpoint/2010/main" val="1565999010"/>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学生心理辅导</a:t>
            </a:r>
          </a:p>
        </p:txBody>
      </p:sp>
      <p:sp>
        <p:nvSpPr>
          <p:cNvPr id="100" name="文本框 99"/>
          <p:cNvSpPr txBox="1"/>
          <p:nvPr/>
        </p:nvSpPr>
        <p:spPr>
          <a:xfrm>
            <a:off x="970915" y="1210310"/>
            <a:ext cx="10483850" cy="5041508"/>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三、青少年常见的心理问题</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6</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）恐惧：恐惧（</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phobophobia</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）是一种由于面临危险而引起的令人不快的情绪恐惧，可以带来紧张、焦虑，甚至恐慌，而且也会产生各种不良的生理反应。</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7</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）强迫：强迫（</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compulsion</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）的主要特征表现为不受意志控制的强迫性症状，包括强迫观念、强迫意向和强迫行为，以强迫行为表现得最明显。</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8</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）厌学：厌学（</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study-weariness</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）的主要表现是对学习不感兴趣，讨厌学习。厌学的儿童对学习有一种说不出的苦闷感，一提到学习就心烦意乱，焦躁不安。</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9</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）网络成瘾：网络成瘾（</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internet addiction disorder</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）是指由于患者对互联网过度依赖而导致的一种心理异常症状以及伴随的一种生理性不适。</a:t>
            </a: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465899808"/>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本章结构</a:t>
            </a:r>
          </a:p>
        </p:txBody>
      </p:sp>
      <p:pic>
        <p:nvPicPr>
          <p:cNvPr id="5" name="图片 4">
            <a:extLst>
              <a:ext uri="{FF2B5EF4-FFF2-40B4-BE49-F238E27FC236}">
                <a16:creationId xmlns:a16="http://schemas.microsoft.com/office/drawing/2014/main" id="{E211928E-048D-4395-8C8F-9D7AD57D5C80}"/>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408430" y="1417834"/>
            <a:ext cx="9379435" cy="451306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学生心理辅导</a:t>
            </a:r>
          </a:p>
        </p:txBody>
      </p:sp>
      <p:sp>
        <p:nvSpPr>
          <p:cNvPr id="100" name="文本框 99"/>
          <p:cNvSpPr txBox="1"/>
          <p:nvPr/>
        </p:nvSpPr>
        <p:spPr>
          <a:xfrm>
            <a:off x="970915" y="1210310"/>
            <a:ext cx="10483850" cy="4556760"/>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四、学校心理辅导常用的技术方法</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心理辅导技术是指运用心理学的理论、知识和技巧，帮助人们消除在工作、学习、生活中因种种因素引起的认知迷茫、情感困惑、意志消沉等各种不良心理状态，改善人际交往，提高求助者主动调节与适应环境能力的方法，从而达到促进其身心健康的目的，下面从影响学生行为和认知改变的角度介绍几种常用的心理辅导技术。</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（一）行为改变的基本方法</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）强化法：强化法用来培养新的适应行为。根据学习原理，一个行为发生后，如果紧跟着一个强化刺激，这个行为就会再一次发生。</a:t>
            </a: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391739457"/>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学生心理辅导</a:t>
            </a:r>
          </a:p>
        </p:txBody>
      </p:sp>
      <p:sp>
        <p:nvSpPr>
          <p:cNvPr id="100" name="文本框 99"/>
          <p:cNvSpPr txBox="1"/>
          <p:nvPr/>
        </p:nvSpPr>
        <p:spPr>
          <a:xfrm>
            <a:off x="970915" y="1210310"/>
            <a:ext cx="10483850" cy="4559005"/>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四、学校心理辅导常用的技术方法</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（一）行为改变的基本方法</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）代币奖励法：代币是一种象征性强化物，如筹码、小红星、盖章的卡片、特制的塑料币等都可作为代币。当学生做出我们所期待的良好行为后，就发给他们数量相当的代币作为强化物。</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）行为塑造法：行为塑造是指通过不断强化逐渐趋近目标的反应，来形成某种较复杂的行为。</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）示范法：观察模仿教师呈现的范例（榜样），是学生学习社会行为的重要方式。模仿学习的机制是替代强化。</a:t>
            </a:r>
          </a:p>
        </p:txBody>
      </p:sp>
    </p:spTree>
    <p:extLst>
      <p:ext uri="{BB962C8B-B14F-4D97-AF65-F5344CB8AC3E}">
        <p14:creationId xmlns:p14="http://schemas.microsoft.com/office/powerpoint/2010/main" val="674617859"/>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学生心理辅导</a:t>
            </a:r>
          </a:p>
        </p:txBody>
      </p:sp>
      <p:sp>
        <p:nvSpPr>
          <p:cNvPr id="100" name="文本框 99"/>
          <p:cNvSpPr txBox="1"/>
          <p:nvPr/>
        </p:nvSpPr>
        <p:spPr>
          <a:xfrm>
            <a:off x="970915" y="1210310"/>
            <a:ext cx="10483850" cy="3104761"/>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四、学校心理辅导常用的技术方法</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（一）行为改变的基本方法</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5</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）处罚法：处罚的作用是消除不良行为，处罚有两种：① 在不良行为出现后，呈现一个厌恶刺激（如否定评价、给予处分）；② 在不良行为出现后，撒销一个愉快刺激。</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     </a:t>
            </a: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6</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）自我控制法：自我控制法让当事人自己运用学习原理，进行自我分析、自我监督、自我强化、自我惩罚，以改善自身行为。</a:t>
            </a:r>
          </a:p>
        </p:txBody>
      </p:sp>
    </p:spTree>
    <p:extLst>
      <p:ext uri="{BB962C8B-B14F-4D97-AF65-F5344CB8AC3E}">
        <p14:creationId xmlns:p14="http://schemas.microsoft.com/office/powerpoint/2010/main" val="3696590804"/>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学生心理辅导</a:t>
            </a:r>
          </a:p>
        </p:txBody>
      </p:sp>
      <p:sp>
        <p:nvSpPr>
          <p:cNvPr id="100" name="文本框 99"/>
          <p:cNvSpPr txBox="1"/>
          <p:nvPr/>
        </p:nvSpPr>
        <p:spPr>
          <a:xfrm>
            <a:off x="970915" y="1210310"/>
            <a:ext cx="10483850" cy="5528501"/>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四、学校心理辅导常用的技术方法</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（二）行为演练的基本方法</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）全身松弛法：全身松弛法（</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relaxation therapy</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）或称全身松弛训练，是通过改变肌肉紧张，减轻肌肉紧张引起的酸痛，以应对情绪上的紧张、不安、焦虑和气愤。</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训练有不同的操作方式，紧张、松弛对照训练是最常见的一种。</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     </a:t>
            </a: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）系统脱敏法：系统脱敏是指当某些人对某事物、某环境产生敏感反应时，我们可以在当事人身上发展起一种不相容的反应，使其对本来可引起敏感反应的事物不再发生敏感反应。</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）肯定性训练：肯定性训练也叫自信训练、果敢训练，其目的是促进个人在人际关系中公开表达自己真实的情感和观点，维护自己的权益也尊重别人的权益，发展个人的自我肯定行为。</a:t>
            </a:r>
          </a:p>
        </p:txBody>
      </p:sp>
    </p:spTree>
    <p:extLst>
      <p:ext uri="{BB962C8B-B14F-4D97-AF65-F5344CB8AC3E}">
        <p14:creationId xmlns:p14="http://schemas.microsoft.com/office/powerpoint/2010/main" val="3389601396"/>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学生心理辅导</a:t>
            </a:r>
          </a:p>
        </p:txBody>
      </p:sp>
      <p:sp>
        <p:nvSpPr>
          <p:cNvPr id="100" name="文本框 99"/>
          <p:cNvSpPr txBox="1"/>
          <p:nvPr/>
        </p:nvSpPr>
        <p:spPr>
          <a:xfrm>
            <a:off x="970915" y="1210310"/>
            <a:ext cx="10483850" cy="5043753"/>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四、学校心理辅导常用的技术方法</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（三）改变学生认知的方法</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）认知疗法：认知疗法（</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cognitive therapy</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）于</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60—70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年代在美国产生，是根据人的认知过程影响其情绪和行为的理论假设，通过认知和行为技术来改变求治者的不良认知，从而矫正并适应不良行为的心理治疗方法。</a:t>
            </a: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）来访者中心疗法：来访者中心疗法（</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client-centered therapy</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）又称患者中心疗法，是著名的人本主义心理学家罗杰斯于</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1938—1950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期间创立的一种独特的理论方法体系。每个人都具有生存、成长和促进自身发展的本能的自我实现倾向。罗杰斯认为，治疗者集中于来访者此时此地的内部心理，对来访者始终坚持坦诚和谐、无条件积极关注和感情移入性理解的基本治疗态度，就能开发这种自我实现倾向，使之成为治疗资源。</a:t>
            </a:r>
          </a:p>
        </p:txBody>
      </p:sp>
    </p:spTree>
    <p:extLst>
      <p:ext uri="{BB962C8B-B14F-4D97-AF65-F5344CB8AC3E}">
        <p14:creationId xmlns:p14="http://schemas.microsoft.com/office/powerpoint/2010/main" val="1850822406"/>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学生心理辅导</a:t>
            </a:r>
          </a:p>
        </p:txBody>
      </p:sp>
      <p:sp>
        <p:nvSpPr>
          <p:cNvPr id="100" name="文本框 99"/>
          <p:cNvSpPr txBox="1"/>
          <p:nvPr/>
        </p:nvSpPr>
        <p:spPr>
          <a:xfrm>
            <a:off x="970915" y="1210310"/>
            <a:ext cx="10483850" cy="3589509"/>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四、学校心理辅导常用的技术方法</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（三）改变学生认知的方法</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）理性</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情绪疗法：理性</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情绪疗法（</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rational-emotional treatment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）又称合理情绪疗法，</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50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代由艾利斯在美国创立，它是认知疗法的一种，因其采用了行为治疗的一些方法，故又被称为认知行为疗法。艾利斯认为，人的情绪是由他的思想决定的，合理的观念导致健康的情绪，不合理的观念导致负向的、不稳定的情绪。他的理论也被称为情绪</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ABC</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理论。</a:t>
            </a:r>
          </a:p>
        </p:txBody>
      </p:sp>
    </p:spTree>
    <p:extLst>
      <p:ext uri="{BB962C8B-B14F-4D97-AF65-F5344CB8AC3E}">
        <p14:creationId xmlns:p14="http://schemas.microsoft.com/office/powerpoint/2010/main" val="107628442"/>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专栏</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14-1</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3" name="图片 2">
            <a:extLst>
              <a:ext uri="{FF2B5EF4-FFF2-40B4-BE49-F238E27FC236}">
                <a16:creationId xmlns:a16="http://schemas.microsoft.com/office/drawing/2014/main" id="{AE41AEE0-3DC8-420A-9556-ACD6FDCBD947}"/>
              </a:ext>
            </a:extLst>
          </p:cNvPr>
          <p:cNvPicPr>
            <a:picLocks noChangeAspect="1"/>
          </p:cNvPicPr>
          <p:nvPr/>
        </p:nvPicPr>
        <p:blipFill>
          <a:blip r:embed="rId3"/>
          <a:stretch>
            <a:fillRect/>
          </a:stretch>
        </p:blipFill>
        <p:spPr>
          <a:xfrm>
            <a:off x="2047874" y="1060450"/>
            <a:ext cx="7926705" cy="531980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椭圆 37"/>
          <p:cNvSpPr/>
          <p:nvPr/>
        </p:nvSpPr>
        <p:spPr>
          <a:xfrm>
            <a:off x="7789650" y="2441431"/>
            <a:ext cx="3319362" cy="3319362"/>
          </a:xfrm>
          <a:prstGeom prst="ellipse">
            <a:avLst/>
          </a:prstGeom>
          <a:solidFill>
            <a:srgbClr val="A5D3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0" name="椭圆 39"/>
          <p:cNvSpPr/>
          <p:nvPr/>
        </p:nvSpPr>
        <p:spPr>
          <a:xfrm>
            <a:off x="10292607" y="5280696"/>
            <a:ext cx="780524" cy="780524"/>
          </a:xfrm>
          <a:prstGeom prst="ellipse">
            <a:avLst/>
          </a:prstGeom>
          <a:solidFill>
            <a:srgbClr val="A5D3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8" name="椭圆 27"/>
          <p:cNvSpPr/>
          <p:nvPr/>
        </p:nvSpPr>
        <p:spPr>
          <a:xfrm>
            <a:off x="8305366" y="2092422"/>
            <a:ext cx="349298" cy="349298"/>
          </a:xfrm>
          <a:prstGeom prst="ellipse">
            <a:avLst/>
          </a:prstGeom>
          <a:solidFill>
            <a:srgbClr val="26B8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本章小结</a:t>
            </a:r>
          </a:p>
        </p:txBody>
      </p:sp>
      <p:sp>
        <p:nvSpPr>
          <p:cNvPr id="100" name="文本框 99"/>
          <p:cNvSpPr txBox="1"/>
          <p:nvPr/>
        </p:nvSpPr>
        <p:spPr>
          <a:xfrm>
            <a:off x="970915" y="1210310"/>
            <a:ext cx="6818735" cy="4074257"/>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本章小结</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539750">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本章简要介绍了心理健康的含义、标准及心理评估的相关内容，介绍了心理健康教育的内涵、意义、目标、任务、内容、途径等，对青少年常见的心理问题进行分析，以及介绍了学校心理辅导的原则和技术，旨在帮助提高对中小学心理健康教育的认识，加强对中小学生心理健康维护的意识，为学校心理健康教育的开展提供理论指导，也为师范生从事学校教育工作奠定基础。</a:t>
            </a:r>
          </a:p>
        </p:txBody>
      </p:sp>
    </p:spTree>
    <p:extLst>
      <p:ext uri="{BB962C8B-B14F-4D97-AF65-F5344CB8AC3E}">
        <p14:creationId xmlns:p14="http://schemas.microsoft.com/office/powerpoint/2010/main" val="3862694286"/>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讨论与应用</a:t>
            </a:r>
          </a:p>
        </p:txBody>
      </p:sp>
      <p:sp>
        <p:nvSpPr>
          <p:cNvPr id="100" name="文本框 99"/>
          <p:cNvSpPr txBox="1"/>
          <p:nvPr/>
        </p:nvSpPr>
        <p:spPr>
          <a:xfrm>
            <a:off x="970915" y="1210310"/>
            <a:ext cx="10103485" cy="3104761"/>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阅读下面材料，回答问题</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小聪小学时成绩优秀，并在升初中的升学考试中以第一名的成绩考入班级。进入初中后，因学习不适应，他的成绩渐渐地下降到二十几名。这次考试给小聪的打击不小，从此，小聪来学校时总把衣服的拉链拉得很高，将头藏进衣服里，不愿见人。</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dirty="0">
                <a:solidFill>
                  <a:srgbClr val="FFC000"/>
                </a:solidFill>
                <a:latin typeface="Arial" panose="020B0604020202020204" pitchFamily="34" charset="0"/>
                <a:ea typeface="微软雅黑" panose="020B0503020204020204" pitchFamily="34" charset="-122"/>
              </a:rPr>
              <a:t>问题：小聪的这种状况属于什么心理现象？造成这一现象的原因是什么？如何帮助小聪摆脱困境？</a:t>
            </a:r>
          </a:p>
        </p:txBody>
      </p:sp>
    </p:spTree>
    <p:extLst>
      <p:ext uri="{BB962C8B-B14F-4D97-AF65-F5344CB8AC3E}">
        <p14:creationId xmlns:p14="http://schemas.microsoft.com/office/powerpoint/2010/main" val="514141412"/>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讨论与应用</a:t>
            </a:r>
          </a:p>
        </p:txBody>
      </p:sp>
      <p:sp>
        <p:nvSpPr>
          <p:cNvPr id="100" name="文本框 99"/>
          <p:cNvSpPr txBox="1"/>
          <p:nvPr/>
        </p:nvSpPr>
        <p:spPr>
          <a:xfrm>
            <a:off x="970916" y="1141315"/>
            <a:ext cx="10946951" cy="5500288"/>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阅读下面材料，回答问题</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lvl="0">
              <a:lnSpc>
                <a:spcPct val="150000"/>
              </a:lnSpc>
            </a:pPr>
            <a:r>
              <a:rPr lang="en-US" altLang="zh-CN" sz="2100" dirty="0">
                <a:solidFill>
                  <a:prstClr val="black">
                    <a:lumMod val="75000"/>
                    <a:lumOff val="25000"/>
                  </a:prstClr>
                </a:solidFill>
                <a:latin typeface="Arial" panose="020B0604020202020204" pitchFamily="34" charset="0"/>
                <a:ea typeface="微软雅黑" panose="020B0503020204020204" pitchFamily="34" charset="-122"/>
              </a:rPr>
              <a:t>   </a:t>
            </a:r>
            <a:r>
              <a:rPr lang="zh-CN" altLang="en-US" dirty="0">
                <a:solidFill>
                  <a:prstClr val="black">
                    <a:lumMod val="75000"/>
                    <a:lumOff val="25000"/>
                  </a:prstClr>
                </a:solidFill>
                <a:latin typeface="Arial" panose="020B0604020202020204" pitchFamily="34" charset="0"/>
                <a:ea typeface="微软雅黑" panose="020B0503020204020204" pitchFamily="34" charset="-122"/>
              </a:rPr>
              <a:t>（</a:t>
            </a:r>
            <a:r>
              <a:rPr lang="en-US" altLang="zh-CN" dirty="0">
                <a:solidFill>
                  <a:prstClr val="black">
                    <a:lumMod val="75000"/>
                    <a:lumOff val="25000"/>
                  </a:prstClr>
                </a:solidFill>
                <a:latin typeface="Arial" panose="020B0604020202020204" pitchFamily="34" charset="0"/>
                <a:ea typeface="微软雅黑" panose="020B0503020204020204" pitchFamily="34" charset="-122"/>
              </a:rPr>
              <a:t>2</a:t>
            </a:r>
            <a:r>
              <a:rPr lang="zh-CN" altLang="en-US" dirty="0">
                <a:solidFill>
                  <a:prstClr val="black">
                    <a:lumMod val="75000"/>
                    <a:lumOff val="25000"/>
                  </a:prstClr>
                </a:solidFill>
                <a:latin typeface="Arial" panose="020B0604020202020204" pitchFamily="34" charset="0"/>
                <a:ea typeface="微软雅黑" panose="020B0503020204020204" pitchFamily="34" charset="-122"/>
              </a:rPr>
              <a:t>）</a:t>
            </a:r>
            <a:r>
              <a:rPr lang="en-US" altLang="zh-CN" dirty="0">
                <a:solidFill>
                  <a:prstClr val="black">
                    <a:lumMod val="75000"/>
                    <a:lumOff val="25000"/>
                  </a:prstClr>
                </a:solidFill>
                <a:latin typeface="Arial" panose="020B0604020202020204" pitchFamily="34" charset="0"/>
                <a:ea typeface="微软雅黑" panose="020B0503020204020204" pitchFamily="34" charset="-122"/>
              </a:rPr>
              <a:t> </a:t>
            </a:r>
            <a:r>
              <a:rPr lang="zh-CN" altLang="en-US" dirty="0">
                <a:solidFill>
                  <a:prstClr val="black">
                    <a:lumMod val="75000"/>
                    <a:lumOff val="25000"/>
                  </a:prstClr>
                </a:solidFill>
                <a:latin typeface="Arial" panose="020B0604020202020204" pitchFamily="34" charset="0"/>
                <a:ea typeface="微软雅黑" panose="020B0503020204020204" pitchFamily="34" charset="-122"/>
              </a:rPr>
              <a:t>杨蒙是一名高中学生，学习认真、刻苦，成绩一直不错。一次期中考试由于感冒发</a:t>
            </a:r>
          </a:p>
          <a:p>
            <a:pPr lvl="0">
              <a:lnSpc>
                <a:spcPct val="150000"/>
              </a:lnSpc>
            </a:pPr>
            <a:r>
              <a:rPr lang="zh-CN" altLang="en-US" dirty="0">
                <a:solidFill>
                  <a:prstClr val="black">
                    <a:lumMod val="75000"/>
                    <a:lumOff val="25000"/>
                  </a:prstClr>
                </a:solidFill>
                <a:latin typeface="Arial" panose="020B0604020202020204" pitchFamily="34" charset="0"/>
                <a:ea typeface="微软雅黑" panose="020B0503020204020204" pitchFamily="34" charset="-122"/>
              </a:rPr>
              <a:t>烧，结果成绩下滑，受到了老师的批评（老师不知她带病考试）。此后，每当面临考试时，</a:t>
            </a:r>
          </a:p>
          <a:p>
            <a:pPr lvl="0">
              <a:lnSpc>
                <a:spcPct val="150000"/>
              </a:lnSpc>
            </a:pPr>
            <a:r>
              <a:rPr lang="zh-CN" altLang="en-US" dirty="0">
                <a:solidFill>
                  <a:prstClr val="black">
                    <a:lumMod val="75000"/>
                    <a:lumOff val="25000"/>
                  </a:prstClr>
                </a:solidFill>
                <a:latin typeface="Arial" panose="020B0604020202020204" pitchFamily="34" charset="0"/>
                <a:ea typeface="微软雅黑" panose="020B0503020204020204" pitchFamily="34" charset="-122"/>
              </a:rPr>
              <a:t>杨蒙都很紧张。在考试前几天她就开始担心，害怕考试失败，为了能考好，她考前每天都</a:t>
            </a:r>
          </a:p>
          <a:p>
            <a:pPr lvl="0">
              <a:lnSpc>
                <a:spcPct val="150000"/>
              </a:lnSpc>
            </a:pPr>
            <a:r>
              <a:rPr lang="zh-CN" altLang="en-US" dirty="0">
                <a:solidFill>
                  <a:prstClr val="black">
                    <a:lumMod val="75000"/>
                    <a:lumOff val="25000"/>
                  </a:prstClr>
                </a:solidFill>
                <a:latin typeface="Arial" panose="020B0604020202020204" pitchFamily="34" charset="0"/>
                <a:ea typeface="微软雅黑" panose="020B0503020204020204" pitchFamily="34" charset="-122"/>
              </a:rPr>
              <a:t>复习到很晚。考试时，杨蒙经常感到注意力很难集中，脑子里一片空白，明明掌握的知识</a:t>
            </a:r>
          </a:p>
          <a:p>
            <a:pPr lvl="0">
              <a:lnSpc>
                <a:spcPct val="150000"/>
              </a:lnSpc>
            </a:pPr>
            <a:r>
              <a:rPr lang="zh-CN" altLang="en-US" dirty="0">
                <a:solidFill>
                  <a:prstClr val="black">
                    <a:lumMod val="75000"/>
                    <a:lumOff val="25000"/>
                  </a:prstClr>
                </a:solidFill>
                <a:latin typeface="Arial" panose="020B0604020202020204" pitchFamily="34" charset="0"/>
                <a:ea typeface="微软雅黑" panose="020B0503020204020204" pitchFamily="34" charset="-122"/>
              </a:rPr>
              <a:t>也都忘记了。同时还伴随着紧张、心慌、手发抖、出汗、小便急、全身绷紧等症状。可考后她发现这些题目自己都会做，只是由于没发挥好而失败，因而更加害怕考试。为此，杨蒙非常痛苦，不知道如何摆脱。</a:t>
            </a:r>
          </a:p>
          <a:p>
            <a:pPr lvl="0">
              <a:lnSpc>
                <a:spcPct val="150000"/>
              </a:lnSpc>
            </a:pPr>
            <a:r>
              <a:rPr lang="zh-CN" altLang="en-US" dirty="0">
                <a:solidFill>
                  <a:prstClr val="black">
                    <a:lumMod val="75000"/>
                    <a:lumOff val="25000"/>
                  </a:prstClr>
                </a:solidFill>
                <a:latin typeface="Arial" panose="020B0604020202020204" pitchFamily="34" charset="0"/>
                <a:ea typeface="微软雅黑" panose="020B0503020204020204" pitchFamily="34" charset="-122"/>
              </a:rPr>
              <a:t>     </a:t>
            </a:r>
            <a:r>
              <a:rPr lang="zh-CN" altLang="en-US" dirty="0">
                <a:solidFill>
                  <a:srgbClr val="FFC000"/>
                </a:solidFill>
                <a:latin typeface="Arial" panose="020B0604020202020204" pitchFamily="34" charset="0"/>
                <a:ea typeface="微软雅黑" panose="020B0503020204020204" pitchFamily="34" charset="-122"/>
              </a:rPr>
              <a:t>问题①：杨蒙的这种症状是一种什么心理问题？</a:t>
            </a:r>
          </a:p>
          <a:p>
            <a:pPr lvl="0">
              <a:lnSpc>
                <a:spcPct val="150000"/>
              </a:lnSpc>
            </a:pPr>
            <a:r>
              <a:rPr lang="zh-CN" altLang="en-US" dirty="0">
                <a:solidFill>
                  <a:srgbClr val="FFC000"/>
                </a:solidFill>
                <a:latin typeface="Arial" panose="020B0604020202020204" pitchFamily="34" charset="0"/>
                <a:ea typeface="微软雅黑" panose="020B0503020204020204" pitchFamily="34" charset="-122"/>
              </a:rPr>
              <a:t>     问题②：本案例中，造成这一心理问题的主要原因有哪些？请列举两种常见的心理训</a:t>
            </a:r>
          </a:p>
          <a:p>
            <a:pPr lvl="0">
              <a:lnSpc>
                <a:spcPct val="150000"/>
              </a:lnSpc>
            </a:pPr>
            <a:r>
              <a:rPr lang="zh-CN" altLang="en-US" dirty="0">
                <a:solidFill>
                  <a:srgbClr val="FFC000"/>
                </a:solidFill>
                <a:latin typeface="Arial" panose="020B0604020202020204" pitchFamily="34" charset="0"/>
                <a:ea typeface="微软雅黑" panose="020B0503020204020204" pitchFamily="34" charset="-122"/>
              </a:rPr>
              <a:t>练方法。</a:t>
            </a:r>
          </a:p>
          <a:p>
            <a:pPr indent="539750" algn="l" fontAlgn="auto">
              <a:lnSpc>
                <a:spcPct val="150000"/>
              </a:lnSpc>
              <a:buClrTx/>
              <a:buSzTx/>
              <a:buFontTx/>
            </a:pPr>
            <a:endParaRPr lang="en-US" altLang="zh-CN" sz="2200" b="1"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l" fontAlgn="auto">
              <a:lnSpc>
                <a:spcPct val="150000"/>
              </a:lnSpc>
              <a:buClrTx/>
              <a:buSzTx/>
              <a:buFontTx/>
            </a:pPr>
            <a:endParaRPr lang="zh-CN" altLang="en-US" sz="2200" b="1"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378999268"/>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心理健康概述</a:t>
            </a:r>
          </a:p>
        </p:txBody>
      </p:sp>
      <p:sp>
        <p:nvSpPr>
          <p:cNvPr id="100" name="文本框 99"/>
          <p:cNvSpPr txBox="1"/>
          <p:nvPr/>
        </p:nvSpPr>
        <p:spPr>
          <a:xfrm>
            <a:off x="970915" y="1210310"/>
            <a:ext cx="10483850" cy="4556760"/>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 心理健康的含义</a:t>
            </a: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健康指的是有机体的一种机能状态，一般指机能正常，没有缺陷和疾病。世界卫生组织指出，健康应包括生理、心理、社会适应和道德健康等。</a:t>
            </a: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关于什么是心理健康（</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mental health</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），国内外心理学家都曾有不同的表述。纵观心理健康研究的发展历程，可以发现人们对心理健康含义的认识，由消极到积极大致经历了三个阶段：</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第一阶段：大约从</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年代到第二次世界大战结束，认为没有精神疾病即是心理健康。</a:t>
            </a:r>
          </a:p>
          <a:p>
            <a:pPr indent="539750" algn="just"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讨论与应用</a:t>
            </a:r>
          </a:p>
        </p:txBody>
      </p:sp>
      <p:sp>
        <p:nvSpPr>
          <p:cNvPr id="100" name="文本框 99"/>
          <p:cNvSpPr txBox="1"/>
          <p:nvPr/>
        </p:nvSpPr>
        <p:spPr>
          <a:xfrm>
            <a:off x="970916" y="1141315"/>
            <a:ext cx="10946951" cy="5061707"/>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阅读下面材料，回答问题</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lvl="0">
              <a:lnSpc>
                <a:spcPct val="150000"/>
              </a:lnSpc>
            </a:pPr>
            <a:r>
              <a:rPr lang="en-US" altLang="zh-CN" sz="2100" dirty="0">
                <a:solidFill>
                  <a:prstClr val="black">
                    <a:lumMod val="75000"/>
                    <a:lumOff val="25000"/>
                  </a:prstClr>
                </a:solidFill>
                <a:latin typeface="Arial" panose="020B0604020202020204" pitchFamily="34" charset="0"/>
                <a:ea typeface="微软雅黑" panose="020B0503020204020204" pitchFamily="34" charset="-122"/>
              </a:rPr>
              <a:t>   </a:t>
            </a:r>
            <a:r>
              <a:rPr lang="zh-CN" altLang="en-US" sz="2100" dirty="0">
                <a:solidFill>
                  <a:prstClr val="black">
                    <a:lumMod val="75000"/>
                    <a:lumOff val="25000"/>
                  </a:prstClr>
                </a:solidFill>
                <a:latin typeface="Arial" panose="020B0604020202020204" pitchFamily="34" charset="0"/>
                <a:ea typeface="微软雅黑" panose="020B0503020204020204" pitchFamily="34" charset="-122"/>
              </a:rPr>
              <a:t>（</a:t>
            </a:r>
            <a:r>
              <a:rPr lang="en-US" altLang="zh-CN" sz="2100" dirty="0">
                <a:solidFill>
                  <a:prstClr val="black">
                    <a:lumMod val="75000"/>
                    <a:lumOff val="25000"/>
                  </a:prstClr>
                </a:solidFill>
                <a:latin typeface="Arial" panose="020B0604020202020204" pitchFamily="34" charset="0"/>
                <a:ea typeface="微软雅黑" panose="020B0503020204020204" pitchFamily="34" charset="-122"/>
              </a:rPr>
              <a:t>3</a:t>
            </a:r>
            <a:r>
              <a:rPr lang="zh-CN" altLang="en-US" sz="2100" dirty="0">
                <a:solidFill>
                  <a:prstClr val="black">
                    <a:lumMod val="75000"/>
                    <a:lumOff val="25000"/>
                  </a:prstClr>
                </a:solidFill>
                <a:latin typeface="Arial" panose="020B0604020202020204" pitchFamily="34" charset="0"/>
                <a:ea typeface="微软雅黑" panose="020B0503020204020204" pitchFamily="34" charset="-122"/>
              </a:rPr>
              <a:t>）</a:t>
            </a:r>
            <a:r>
              <a:rPr lang="en-US" altLang="zh-CN" sz="2100" dirty="0">
                <a:solidFill>
                  <a:prstClr val="black">
                    <a:lumMod val="75000"/>
                    <a:lumOff val="25000"/>
                  </a:prstClr>
                </a:solidFill>
                <a:latin typeface="Arial" panose="020B0604020202020204" pitchFamily="34" charset="0"/>
                <a:ea typeface="微软雅黑" panose="020B0503020204020204" pitchFamily="34" charset="-122"/>
              </a:rPr>
              <a:t> </a:t>
            </a:r>
            <a:r>
              <a:rPr lang="zh-CN" altLang="en-US" sz="2100" dirty="0">
                <a:solidFill>
                  <a:prstClr val="black">
                    <a:lumMod val="75000"/>
                    <a:lumOff val="25000"/>
                  </a:prstClr>
                </a:solidFill>
                <a:latin typeface="Arial" panose="020B0604020202020204" pitchFamily="34" charset="0"/>
                <a:ea typeface="微软雅黑" panose="020B0503020204020204" pitchFamily="34" charset="-122"/>
              </a:rPr>
              <a:t>夏飞，一名高二女生，性格外向，活泼开朗，学习成绩优秀，爱好广泛，在班级担任文艺委员，是校广播站播音员。简而言之，她是一位多才多艺、活泼可爱的女孩。</a:t>
            </a:r>
          </a:p>
          <a:p>
            <a:pPr lvl="0">
              <a:lnSpc>
                <a:spcPct val="150000"/>
              </a:lnSpc>
            </a:pPr>
            <a:r>
              <a:rPr lang="zh-CN" altLang="en-US" sz="2100" dirty="0">
                <a:solidFill>
                  <a:prstClr val="black">
                    <a:lumMod val="75000"/>
                    <a:lumOff val="25000"/>
                  </a:prstClr>
                </a:solidFill>
                <a:latin typeface="Arial" panose="020B0604020202020204" pitchFamily="34" charset="0"/>
                <a:ea typeface="微软雅黑" panose="020B0503020204020204" pitchFamily="34" charset="-122"/>
              </a:rPr>
              <a:t>本学期以来，她上课总是一副魂不守舍的样子，无精打采，低着头想心事。请假的次</a:t>
            </a:r>
          </a:p>
          <a:p>
            <a:pPr lvl="0">
              <a:lnSpc>
                <a:spcPct val="150000"/>
              </a:lnSpc>
            </a:pPr>
            <a:r>
              <a:rPr lang="zh-CN" altLang="en-US" sz="2100" dirty="0">
                <a:solidFill>
                  <a:prstClr val="black">
                    <a:lumMod val="75000"/>
                    <a:lumOff val="25000"/>
                  </a:prstClr>
                </a:solidFill>
                <a:latin typeface="Arial" panose="020B0604020202020204" pitchFamily="34" charset="0"/>
                <a:ea typeface="微软雅黑" panose="020B0503020204020204" pitchFamily="34" charset="-122"/>
              </a:rPr>
              <a:t>数也明显比以前多了。她从穿着朴素变得喜欢打扮了，从活泼好动变得不喜欢与别人交</a:t>
            </a:r>
          </a:p>
          <a:p>
            <a:pPr lvl="0">
              <a:lnSpc>
                <a:spcPct val="150000"/>
              </a:lnSpc>
            </a:pPr>
            <a:r>
              <a:rPr lang="zh-CN" altLang="en-US" sz="2100" dirty="0">
                <a:solidFill>
                  <a:prstClr val="black">
                    <a:lumMod val="75000"/>
                    <a:lumOff val="25000"/>
                  </a:prstClr>
                </a:solidFill>
                <a:latin typeface="Arial" panose="020B0604020202020204" pitchFamily="34" charset="0"/>
                <a:ea typeface="微软雅黑" panose="020B0503020204020204" pitchFamily="34" charset="-122"/>
              </a:rPr>
              <a:t>往了。与此同时，一旦她和李杰（同班的一名男生）在一起，话就变得多起来，精神也足</a:t>
            </a:r>
          </a:p>
          <a:p>
            <a:pPr lvl="0">
              <a:lnSpc>
                <a:spcPct val="150000"/>
              </a:lnSpc>
            </a:pPr>
            <a:r>
              <a:rPr lang="zh-CN" altLang="en-US" sz="2100" dirty="0">
                <a:solidFill>
                  <a:prstClr val="black">
                    <a:lumMod val="75000"/>
                    <a:lumOff val="25000"/>
                  </a:prstClr>
                </a:solidFill>
                <a:latin typeface="Arial" panose="020B0604020202020204" pitchFamily="34" charset="0"/>
                <a:ea typeface="微软雅黑" panose="020B0503020204020204" pitchFamily="34" charset="-122"/>
              </a:rPr>
              <a:t>了。后来，他俩上自习课时，就和别的同学换座位以便能坐在一起。下课后，别的同学都</a:t>
            </a:r>
          </a:p>
          <a:p>
            <a:pPr lvl="0">
              <a:lnSpc>
                <a:spcPct val="150000"/>
              </a:lnSpc>
            </a:pPr>
            <a:r>
              <a:rPr lang="zh-CN" altLang="en-US" sz="2100" dirty="0">
                <a:solidFill>
                  <a:prstClr val="black">
                    <a:lumMod val="75000"/>
                    <a:lumOff val="25000"/>
                  </a:prstClr>
                </a:solidFill>
                <a:latin typeface="Arial" panose="020B0604020202020204" pitchFamily="34" charset="0"/>
                <a:ea typeface="微软雅黑" panose="020B0503020204020204" pitchFamily="34" charset="-122"/>
              </a:rPr>
              <a:t>走了，可他俩仍在教室里聊天。当老师问他们为什么还没回家时，他们说他们正研究学习</a:t>
            </a:r>
          </a:p>
          <a:p>
            <a:pPr lvl="0">
              <a:lnSpc>
                <a:spcPct val="150000"/>
              </a:lnSpc>
            </a:pPr>
            <a:r>
              <a:rPr lang="zh-CN" altLang="en-US" sz="2100" dirty="0">
                <a:solidFill>
                  <a:prstClr val="black">
                    <a:lumMod val="75000"/>
                    <a:lumOff val="25000"/>
                  </a:prstClr>
                </a:solidFill>
                <a:latin typeface="Arial" panose="020B0604020202020204" pitchFamily="34" charset="0"/>
                <a:ea typeface="微软雅黑" panose="020B0503020204020204" pitchFamily="34" charset="-122"/>
              </a:rPr>
              <a:t>上的问题。</a:t>
            </a:r>
          </a:p>
          <a:p>
            <a:pPr indent="539750" algn="l" fontAlgn="auto">
              <a:lnSpc>
                <a:spcPct val="150000"/>
              </a:lnSpc>
              <a:buClrTx/>
              <a:buSzTx/>
              <a:buFontTx/>
            </a:pPr>
            <a:endParaRPr lang="zh-CN" altLang="en-US" sz="2200" b="1"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726233389"/>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讨论与应用</a:t>
            </a:r>
          </a:p>
        </p:txBody>
      </p:sp>
      <p:sp>
        <p:nvSpPr>
          <p:cNvPr id="100" name="文本框 99"/>
          <p:cNvSpPr txBox="1"/>
          <p:nvPr/>
        </p:nvSpPr>
        <p:spPr>
          <a:xfrm>
            <a:off x="970916" y="1141315"/>
            <a:ext cx="10946951" cy="5569538"/>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阅读下面材料，回答问题</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lvl="0">
              <a:lnSpc>
                <a:spcPct val="150000"/>
              </a:lnSpc>
            </a:pPr>
            <a:r>
              <a:rPr lang="zh-CN" altLang="en-US" sz="2100" dirty="0">
                <a:solidFill>
                  <a:prstClr val="black">
                    <a:lumMod val="75000"/>
                    <a:lumOff val="25000"/>
                  </a:prstClr>
                </a:solidFill>
                <a:latin typeface="Arial" panose="020B0604020202020204" pitchFamily="34" charset="0"/>
                <a:ea typeface="微软雅黑" panose="020B0503020204020204" pitchFamily="34" charset="-122"/>
              </a:rPr>
              <a:t>     随着时间的推移，他俩的关系越来越密切了，常常一起去公园散步或看电影，有时在</a:t>
            </a:r>
          </a:p>
          <a:p>
            <a:pPr lvl="0">
              <a:lnSpc>
                <a:spcPct val="150000"/>
              </a:lnSpc>
            </a:pPr>
            <a:r>
              <a:rPr lang="zh-CN" altLang="en-US" sz="2100" dirty="0">
                <a:solidFill>
                  <a:prstClr val="black">
                    <a:lumMod val="75000"/>
                    <a:lumOff val="25000"/>
                  </a:prstClr>
                </a:solidFill>
                <a:latin typeface="Arial" panose="020B0604020202020204" pitchFamily="34" charset="0"/>
                <a:ea typeface="微软雅黑" panose="020B0503020204020204" pitchFamily="34" charset="-122"/>
              </a:rPr>
              <a:t>班上也表现得让同学们不能接受。为此，班主任老师曾提醒她，注意处理同学间的交往。</a:t>
            </a:r>
          </a:p>
          <a:p>
            <a:pPr lvl="0">
              <a:lnSpc>
                <a:spcPct val="150000"/>
              </a:lnSpc>
            </a:pPr>
            <a:r>
              <a:rPr lang="zh-CN" altLang="en-US" sz="2100" dirty="0">
                <a:solidFill>
                  <a:prstClr val="black">
                    <a:lumMod val="75000"/>
                    <a:lumOff val="25000"/>
                  </a:prstClr>
                </a:solidFill>
                <a:latin typeface="Arial" panose="020B0604020202020204" pitchFamily="34" charset="0"/>
                <a:ea typeface="微软雅黑" panose="020B0503020204020204" pitchFamily="34" charset="-122"/>
              </a:rPr>
              <a:t>她只是说：“老师，您放心，我俩只是互相帮助，没有别的想法。”渐渐地，夏飞发现自己离不开他了，看着自己的学习成绩直线下滑，她着急了，心想：这样下去，考上大学是没指望了。可她又摆脱不了这份特殊的情感，无论白天晚上，只要一坐在桌前看书，脑子里就浮</a:t>
            </a:r>
          </a:p>
          <a:p>
            <a:pPr lvl="0">
              <a:lnSpc>
                <a:spcPct val="150000"/>
              </a:lnSpc>
            </a:pPr>
            <a:r>
              <a:rPr lang="zh-CN" altLang="en-US" sz="2100" dirty="0">
                <a:solidFill>
                  <a:prstClr val="black">
                    <a:lumMod val="75000"/>
                    <a:lumOff val="25000"/>
                  </a:prstClr>
                </a:solidFill>
                <a:latin typeface="Arial" panose="020B0604020202020204" pitchFamily="34" charset="0"/>
                <a:ea typeface="微软雅黑" panose="020B0503020204020204" pitchFamily="34" charset="-122"/>
              </a:rPr>
              <a:t>现李杰的影子，这可怎么办？</a:t>
            </a:r>
          </a:p>
          <a:p>
            <a:pPr lvl="0">
              <a:lnSpc>
                <a:spcPct val="150000"/>
              </a:lnSpc>
            </a:pPr>
            <a:r>
              <a:rPr lang="zh-CN" altLang="en-US" sz="2100" dirty="0">
                <a:solidFill>
                  <a:prstClr val="black">
                    <a:lumMod val="75000"/>
                    <a:lumOff val="25000"/>
                  </a:prstClr>
                </a:solidFill>
                <a:latin typeface="Arial" panose="020B0604020202020204" pitchFamily="34" charset="0"/>
                <a:ea typeface="微软雅黑" panose="020B0503020204020204" pitchFamily="34" charset="-122"/>
              </a:rPr>
              <a:t>     </a:t>
            </a:r>
            <a:r>
              <a:rPr lang="zh-CN" altLang="en-US" sz="2100" dirty="0">
                <a:solidFill>
                  <a:srgbClr val="FFC000"/>
                </a:solidFill>
                <a:latin typeface="Arial" panose="020B0604020202020204" pitchFamily="34" charset="0"/>
                <a:ea typeface="微软雅黑" panose="020B0503020204020204" pitchFamily="34" charset="-122"/>
              </a:rPr>
              <a:t>问题：请分析夏飞目前的心理状态，如果你是夏飞的班主任，你会如何帮助夏飞解决</a:t>
            </a:r>
          </a:p>
          <a:p>
            <a:pPr lvl="0">
              <a:lnSpc>
                <a:spcPct val="150000"/>
              </a:lnSpc>
            </a:pPr>
            <a:r>
              <a:rPr lang="zh-CN" altLang="en-US" sz="2100" dirty="0">
                <a:solidFill>
                  <a:srgbClr val="FFC000"/>
                </a:solidFill>
                <a:latin typeface="Arial" panose="020B0604020202020204" pitchFamily="34" charset="0"/>
                <a:ea typeface="微软雅黑" panose="020B0503020204020204" pitchFamily="34" charset="-122"/>
              </a:rPr>
              <a:t>心理困惑？</a:t>
            </a:r>
          </a:p>
          <a:p>
            <a:pPr indent="539750" algn="l" fontAlgn="auto">
              <a:lnSpc>
                <a:spcPct val="150000"/>
              </a:lnSpc>
              <a:buClrTx/>
              <a:buSzTx/>
              <a:buFontTx/>
            </a:pPr>
            <a:endParaRPr lang="en-US" altLang="zh-CN" sz="2200" b="1"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l" fontAlgn="auto">
              <a:lnSpc>
                <a:spcPct val="150000"/>
              </a:lnSpc>
              <a:buClrTx/>
              <a:buSzTx/>
              <a:buFontTx/>
            </a:pPr>
            <a:endParaRPr lang="zh-CN" altLang="en-US" sz="2200" b="1"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569342332"/>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flipH="1">
            <a:off x="6765248"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826824" y="13945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2862488" y="2469579"/>
            <a:ext cx="4047903" cy="1260923"/>
          </a:xfrm>
          <a:prstGeom prst="rect">
            <a:avLst/>
          </a:prstGeom>
          <a:noFill/>
        </p:spPr>
        <p:txBody>
          <a:bodyPr wrap="none" rtlCol="0">
            <a:spAutoFit/>
          </a:bodyPr>
          <a:lstStyle/>
          <a:p>
            <a:pPr algn="l" defTabSz="1219200" fontAlgn="auto">
              <a:lnSpc>
                <a:spcPct val="150000"/>
              </a:lnSpc>
            </a:pPr>
            <a:r>
              <a:rPr lang="zh-CN" altLang="en-US" sz="6000" b="1" dirty="0">
                <a:latin typeface="楷体" panose="02010609060101010101" charset="-122"/>
                <a:ea typeface="楷体" panose="02010609060101010101" charset="-122"/>
                <a:cs typeface="楷体" panose="02010609060101010101" charset="-122"/>
                <a:sym typeface="+mn-lt"/>
              </a:rPr>
              <a:t>谢谢欣赏！</a:t>
            </a: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
        <p:nvSpPr>
          <p:cNvPr id="28" name="圆角矩形 27"/>
          <p:cNvSpPr/>
          <p:nvPr/>
        </p:nvSpPr>
        <p:spPr>
          <a:xfrm>
            <a:off x="1121410" y="5858510"/>
            <a:ext cx="2914650" cy="438785"/>
          </a:xfrm>
          <a:prstGeom prst="roundRect">
            <a:avLst/>
          </a:prstGeom>
          <a:solidFill>
            <a:sysClr val="window" lastClr="FFFFFF">
              <a:alpha val="70000"/>
            </a:sysClr>
          </a:solidFill>
          <a:ln w="25400" cap="flat" cmpd="sng" algn="ctr">
            <a:noFill/>
            <a:prstDash val="solid"/>
          </a:ln>
          <a:effectLst>
            <a:softEdge rad="63500"/>
          </a:effectLst>
        </p:spPr>
        <p:style>
          <a:lnRef idx="2">
            <a:srgbClr val="629DD1">
              <a:shade val="50000"/>
            </a:srgbClr>
          </a:lnRef>
          <a:fillRef idx="1">
            <a:srgbClr val="629DD1"/>
          </a:fillRef>
          <a:effectRef idx="0">
            <a:srgbClr val="629DD1"/>
          </a:effectRef>
          <a:fontRef idx="minor">
            <a:sysClr val="window" lastClr="FFFFFF"/>
          </a:fontRef>
        </p:style>
        <p:txBody>
          <a:bodyPr rtlCol="0" anchor="ctr"/>
          <a:lstStyle>
            <a:defPPr>
              <a:defRPr lang="zh-CN"/>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algn="ctr"/>
            <a:r>
              <a:rPr lang="en-US" altLang="zh-CN" dirty="0"/>
              <a:t> </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6" presetClass="entr" presetSubtype="21"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arn(inVertical)">
                                      <p:cBhvr>
                                        <p:cTn id="10" dur="500"/>
                                        <p:tgtEl>
                                          <p:spTgt spid="6"/>
                                        </p:tgtEl>
                                      </p:cBhvr>
                                    </p:animEffect>
                                  </p:childTnLst>
                                </p:cTn>
                              </p:par>
                              <p:par>
                                <p:cTn id="11" presetID="16" presetClass="entr" presetSubtype="21"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inVertical)">
                                      <p:cBhvr>
                                        <p:cTn id="13" dur="500"/>
                                        <p:tgtEl>
                                          <p:spTgt spid="5"/>
                                        </p:tgtEl>
                                      </p:cBhvr>
                                    </p:animEffect>
                                  </p:childTnLst>
                                </p:cTn>
                              </p:par>
                              <p:par>
                                <p:cTn id="14" presetID="2" presetClass="entr" presetSubtype="2"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fill="hold"/>
                                        <p:tgtEl>
                                          <p:spTgt spid="11"/>
                                        </p:tgtEl>
                                        <p:attrNameLst>
                                          <p:attrName>ppt_x</p:attrName>
                                        </p:attrNameLst>
                                      </p:cBhvr>
                                      <p:tavLst>
                                        <p:tav tm="0">
                                          <p:val>
                                            <p:strVal val="1+#ppt_w/2"/>
                                          </p:val>
                                        </p:tav>
                                        <p:tav tm="100000">
                                          <p:val>
                                            <p:strVal val="#ppt_x"/>
                                          </p:val>
                                        </p:tav>
                                      </p:tavLst>
                                    </p:anim>
                                    <p:anim calcmode="lin" valueType="num">
                                      <p:cBhvr additive="base">
                                        <p:cTn id="17" dur="500" fill="hold"/>
                                        <p:tgtEl>
                                          <p:spTgt spid="11"/>
                                        </p:tgtEl>
                                        <p:attrNameLst>
                                          <p:attrName>ppt_y</p:attrName>
                                        </p:attrNameLst>
                                      </p:cBhvr>
                                      <p:tavLst>
                                        <p:tav tm="0">
                                          <p:val>
                                            <p:strVal val="#ppt_y"/>
                                          </p:val>
                                        </p:tav>
                                        <p:tav tm="100000">
                                          <p:val>
                                            <p:strVal val="#ppt_y"/>
                                          </p:val>
                                        </p:tav>
                                      </p:tavLst>
                                    </p:anim>
                                  </p:childTnLst>
                                </p:cTn>
                              </p:par>
                            </p:childTnLst>
                          </p:cTn>
                        </p:par>
                        <p:par>
                          <p:cTn id="18" fill="hold">
                            <p:stCondLst>
                              <p:cond delay="500"/>
                            </p:stCondLst>
                            <p:childTnLst>
                              <p:par>
                                <p:cTn id="19" presetID="41" presetClass="entr" presetSubtype="0" fill="hold" grpId="0" nodeType="afterEffect">
                                  <p:stCondLst>
                                    <p:cond delay="0"/>
                                  </p:stCondLst>
                                  <p:iterate type="lt">
                                    <p:tmPct val="10000"/>
                                  </p:iterate>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7"/>
                                        </p:tgtEl>
                                        <p:attrNameLst>
                                          <p:attrName>ppt_y</p:attrName>
                                        </p:attrNameLst>
                                      </p:cBhvr>
                                      <p:tavLst>
                                        <p:tav tm="0">
                                          <p:val>
                                            <p:strVal val="#ppt_y"/>
                                          </p:val>
                                        </p:tav>
                                        <p:tav tm="100000">
                                          <p:val>
                                            <p:strVal val="#ppt_y"/>
                                          </p:val>
                                        </p:tav>
                                      </p:tavLst>
                                    </p:anim>
                                    <p:anim calcmode="lin" valueType="num">
                                      <p:cBhvr>
                                        <p:cTn id="23"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心理健康概述</a:t>
            </a:r>
          </a:p>
        </p:txBody>
      </p:sp>
      <p:sp>
        <p:nvSpPr>
          <p:cNvPr id="100" name="文本框 99"/>
          <p:cNvSpPr txBox="1"/>
          <p:nvPr/>
        </p:nvSpPr>
        <p:spPr>
          <a:xfrm>
            <a:off x="970915" y="1210310"/>
            <a:ext cx="10483850" cy="5041508"/>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 心理健康的含义</a:t>
            </a: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第二阶段：大约从二战后到</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60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年代末期，认为感到精神愉快、能有效对付各种心理压力即是心理健康。</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第三阶段：大约从</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世纪</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70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年代开始至今，认为高心理效能，能在智力、道德方面最大限度地发挥心理潜能就是心理健康。</a:t>
            </a: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世界卫生组织认为，心理健康是一种良好的，持续的心理状态与过程，即个体具有生命的活力，积极的内心体验，良好的社会适应能力，能够有效地发挥个人的身心潜力，以及作为社会一员的积极的社会功能。</a:t>
            </a:r>
          </a:p>
          <a:p>
            <a:pPr indent="539750" algn="just"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436964959"/>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心理健康概述</a:t>
            </a:r>
          </a:p>
        </p:txBody>
      </p:sp>
      <p:sp>
        <p:nvSpPr>
          <p:cNvPr id="100" name="文本框 99"/>
          <p:cNvSpPr txBox="1"/>
          <p:nvPr/>
        </p:nvSpPr>
        <p:spPr>
          <a:xfrm>
            <a:off x="970915" y="1210310"/>
            <a:ext cx="10483850" cy="6011005"/>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二、心理健康的标准</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人的心理怎样才算是健康的，以什么作为心理健康的标志，这是一个复杂的问题，因为心理健康和不健康之间并没有一个绝对的界限。心理健康还是不健康并没有一个公认的、一致的标准。以下是综合国内外心理学家对心理健康标准的探索提出的心理健康的标准。</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）智力正常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）自我意识正确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）情绪积极稳定</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）意志品质良好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5</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）人际关系和谐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6</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）能有效适应环境</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7</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）心理和行为符合年龄特征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8</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）保持人格完整</a:t>
            </a: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4076244858"/>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心理健康概述</a:t>
            </a:r>
          </a:p>
        </p:txBody>
      </p:sp>
      <p:sp>
        <p:nvSpPr>
          <p:cNvPr id="100" name="文本框 99"/>
          <p:cNvSpPr txBox="1"/>
          <p:nvPr/>
        </p:nvSpPr>
        <p:spPr>
          <a:xfrm>
            <a:off x="970915" y="1210310"/>
            <a:ext cx="10483850" cy="5041508"/>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三、心理评估</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（一）心理评估概念</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心理评估（</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psychological assessment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）是指在生物、心理、社会、医学模式的共同指导下，综合运用谈话、观察、测验的方法，对个体或团体的心理现象进行全面、系统和深入分析的总称。</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心理评估有广义和狭义之分，广义的心理评估是指对各种心理和行为问题的评估，可以在医学、心理学和社会学等领域运用。狭义的心理评估也叫临床评估，是指在心理临床与咨询领域，运用专业的心理学方法和技术对来访者的心理状况、人格特征和心理健康做出相应判断，必要时做出正确的说明。</a:t>
            </a:r>
          </a:p>
          <a:p>
            <a:pPr indent="539750" algn="just"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87064710"/>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心理健康概述</a:t>
            </a:r>
          </a:p>
        </p:txBody>
      </p:sp>
      <p:sp>
        <p:nvSpPr>
          <p:cNvPr id="100" name="文本框 99"/>
          <p:cNvSpPr txBox="1"/>
          <p:nvPr/>
        </p:nvSpPr>
        <p:spPr>
          <a:xfrm>
            <a:off x="970915" y="1210310"/>
            <a:ext cx="10483850" cy="4072012"/>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三、心理评估</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（二）心理评估的两种参考架构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现有的评估手段是在两种参考架构的基础上制定的，即疾病模式与健康模式，疾病模式的心理评估，旨在对当事人心理疾病的有无以及心理疾病的类别进行诊断。健康模式的心理评估旨在了解个体健康状态下的心智能力及自我实现的倾向，关注的是人的潜能和价值实现的程度，心理素质改善的程度，这在学校心理健康教育中应受到高度重视。</a:t>
            </a: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80155858"/>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心理健康概述</a:t>
            </a:r>
          </a:p>
        </p:txBody>
      </p:sp>
      <p:sp>
        <p:nvSpPr>
          <p:cNvPr id="100" name="文本框 99"/>
          <p:cNvSpPr txBox="1"/>
          <p:nvPr/>
        </p:nvSpPr>
        <p:spPr>
          <a:xfrm>
            <a:off x="970915" y="1210310"/>
            <a:ext cx="10483850" cy="4556760"/>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三、心理评估</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（三）心理评估的方法</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心理测验法：在心理评估中，心理测验占有十分重要的地位。心理测验可以对心理现象的某些特定方面进行系统评定，并且测验一般采用标准化、数量化的原则，所得到的结果可以参照常模进行比较，避免了一些主观因素的影响。</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）评估性会谈法：评估性会谈法又称“交谈法”“晤谈法”等。其基本形式是一种面对面的语言交流，也是心理评估中最常用的一种基本方法。会谈的形式包括自由式会谈和结构式会谈两种。</a:t>
            </a:r>
          </a:p>
          <a:p>
            <a:pPr indent="539750" algn="just"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521317981"/>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EDF4BCF6-8C2B-4CE8-82CE-58DA199F12C3"/>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物业"/>
  <p:tag name="ISPRING_SCORM_ENDPOINT" val="&lt;endpoint&gt;&lt;enable&gt;0&lt;/enable&gt;&lt;lrs&gt;http://&lt;/lrs&gt;&lt;auth&gt;0&lt;/auth&gt;&lt;login&gt;&lt;/login&gt;&lt;password&gt;&lt;/password&gt;&lt;key&gt;&lt;/key&gt;&lt;name&gt;&lt;/name&gt;&lt;email&gt;&lt;/email&gt;&lt;/endpoint&gt;&#10;"/>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环保">
  <a:themeElements>
    <a:clrScheme name="环保">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环保">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环保">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0</TotalTime>
  <Words>5067</Words>
  <Application>Microsoft Office PowerPoint</Application>
  <PresentationFormat>宽屏</PresentationFormat>
  <Paragraphs>244</Paragraphs>
  <Slides>42</Slides>
  <Notes>1</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42</vt:i4>
      </vt:variant>
    </vt:vector>
  </HeadingPairs>
  <TitlesOfParts>
    <vt:vector size="53" baseType="lpstr">
      <vt:lpstr>等线</vt:lpstr>
      <vt:lpstr>方正黑体简体</vt:lpstr>
      <vt:lpstr>楷体</vt:lpstr>
      <vt:lpstr>楷体_GB2312</vt:lpstr>
      <vt:lpstr>隶书</vt:lpstr>
      <vt:lpstr>微软雅黑</vt:lpstr>
      <vt:lpstr>Arial</vt:lpstr>
      <vt:lpstr>Calibri</vt:lpstr>
      <vt:lpstr>Garamond</vt:lpstr>
      <vt:lpstr>Wingdings</vt:lpstr>
      <vt:lpstr>环保</vt:lpstr>
      <vt:lpstr>心理学原理与应用</vt:lpstr>
      <vt:lpstr>第十四章   学生心理健康教育与辅导</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dc:description>http://www.ypppt.com/</dc:description>
  <cp:lastModifiedBy/>
  <cp:revision>18</cp:revision>
  <dcterms:created xsi:type="dcterms:W3CDTF">2019-01-02T04:14:00Z</dcterms:created>
  <dcterms:modified xsi:type="dcterms:W3CDTF">2025-11-19T06:51:55Z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2052-11.1.0.9999</vt:lpwstr>
  </property>
</Properties>
</file>